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Default Extension="pdf" ContentType="application/pd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8" r:id="rId2"/>
    <p:sldId id="305" r:id="rId3"/>
    <p:sldId id="307" r:id="rId4"/>
    <p:sldId id="312" r:id="rId5"/>
    <p:sldId id="323" r:id="rId6"/>
    <p:sldId id="331" r:id="rId7"/>
    <p:sldId id="308" r:id="rId8"/>
    <p:sldId id="304" r:id="rId9"/>
    <p:sldId id="310" r:id="rId10"/>
    <p:sldId id="311" r:id="rId11"/>
    <p:sldId id="333" r:id="rId12"/>
    <p:sldId id="332" r:id="rId13"/>
    <p:sldId id="309" r:id="rId14"/>
    <p:sldId id="327" r:id="rId15"/>
    <p:sldId id="321" r:id="rId16"/>
    <p:sldId id="330" r:id="rId17"/>
    <p:sldId id="319" r:id="rId18"/>
    <p:sldId id="306" r:id="rId19"/>
    <p:sldId id="300" r:id="rId20"/>
    <p:sldId id="324" r:id="rId21"/>
    <p:sldId id="256" r:id="rId22"/>
    <p:sldId id="329" r:id="rId23"/>
    <p:sldId id="325" r:id="rId24"/>
    <p:sldId id="316" r:id="rId2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Rosane Ushirobira" initials="R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4C4C4C"/>
    <a:srgbClr val="000000"/>
    <a:srgbClr val="CCFFFF"/>
    <a:srgbClr val="99FF99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909" autoAdjust="0"/>
    <p:restoredTop sz="94686" autoAdjust="0"/>
  </p:normalViewPr>
  <p:slideViewPr>
    <p:cSldViewPr>
      <p:cViewPr varScale="1">
        <p:scale>
          <a:sx n="112" d="100"/>
          <a:sy n="112" d="100"/>
        </p:scale>
        <p:origin x="-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5BC60-D67C-BD4A-B516-E8BC483CABC8}" type="datetimeFigureOut">
              <a:rPr lang="fr-FR" smtClean="0"/>
              <a:pPr/>
              <a:t>20/09/11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7F670-76E9-1C46-B7BC-5E787D52ED6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5C8263EF-13A1-8641-BA4C-9E26B211E460}" type="datetimeFigureOut">
              <a:rPr lang="fr-FR"/>
              <a:pPr/>
              <a:t>20/09/11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DEDB8732-9A2A-4241-BFD9-4B2F734F384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55CB800-ABC9-9F47-B608-9D1A3ABDD813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Director</a:t>
            </a:r>
            <a:r>
              <a:rPr lang="fr-FR" dirty="0" smtClean="0"/>
              <a:t> </a:t>
            </a:r>
            <a:r>
              <a:rPr lang="fr-FR" dirty="0" err="1" smtClean="0"/>
              <a:t>holds</a:t>
            </a:r>
            <a:r>
              <a:rPr lang="fr-FR" dirty="0" smtClean="0"/>
              <a:t> a full time position </a:t>
            </a:r>
            <a:r>
              <a:rPr lang="fr-FR" dirty="0" err="1" smtClean="0"/>
              <a:t>at</a:t>
            </a:r>
            <a:r>
              <a:rPr lang="fr-FR" dirty="0" smtClean="0"/>
              <a:t> the</a:t>
            </a:r>
            <a:r>
              <a:rPr lang="fr-FR" baseline="0" dirty="0" smtClean="0"/>
              <a:t> Université de Nice. </a:t>
            </a:r>
            <a:r>
              <a:rPr lang="fr-FR" baseline="0" dirty="0" err="1" smtClean="0"/>
              <a:t>Colleagues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Scientific</a:t>
            </a:r>
            <a:r>
              <a:rPr lang="fr-FR" baseline="0" dirty="0" smtClean="0"/>
              <a:t> Council, the </a:t>
            </a:r>
            <a:r>
              <a:rPr lang="fr-FR" baseline="0" dirty="0" err="1" smtClean="0"/>
              <a:t>Executive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Board</a:t>
            </a:r>
            <a:r>
              <a:rPr lang="fr-FR" baseline="0" dirty="0" smtClean="0"/>
              <a:t> and the Management team </a:t>
            </a:r>
            <a:r>
              <a:rPr lang="fr-FR" dirty="0" smtClean="0"/>
              <a:t>serve on a </a:t>
            </a:r>
            <a:r>
              <a:rPr lang="fr-FR" dirty="0" err="1" smtClean="0"/>
              <a:t>voluntary</a:t>
            </a:r>
            <a:r>
              <a:rPr lang="fr-FR" dirty="0" smtClean="0"/>
              <a:t> basis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4DA6C0D-6981-434F-9E99-E6E6D2252C04}" type="slidenum">
              <a:rPr lang="fr-FR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55CB800-ABC9-9F47-B608-9D1A3ABDD813}" type="slidenum">
              <a:rPr lang="fr-FR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228600" y="2743200"/>
            <a:ext cx="8686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fr-FR" sz="19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CENTRE INTERNATIONAL DE MATHÉMATIQUES PURES ET APPLIQUÉES</a:t>
            </a:r>
          </a:p>
          <a:p>
            <a:pPr algn="r">
              <a:spcAft>
                <a:spcPts val="2400"/>
              </a:spcAft>
            </a:pPr>
            <a:r>
              <a:rPr lang="fr-FR" sz="19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INTERNATIONAL CENTER FOR PURE AND APPLIED MATHEMATICS</a:t>
            </a:r>
            <a:endParaRPr lang="fr-FR" sz="1900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667000" y="781804"/>
            <a:ext cx="6480000" cy="1588"/>
          </a:xfrm>
          <a:prstGeom prst="line">
            <a:avLst/>
          </a:prstGeom>
          <a:ln w="34925" cap="flat" cmpd="sng" algn="ctr">
            <a:solidFill>
              <a:srgbClr val="008000">
                <a:alpha val="5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188400" y="228600"/>
            <a:ext cx="50292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CIMPA</a:t>
            </a:r>
          </a:p>
          <a:p>
            <a:pPr algn="ctr">
              <a:spcAft>
                <a:spcPts val="120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ICPAM</a:t>
            </a:r>
            <a:endParaRPr lang="fr-FR" sz="2800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9" name="Image 7" descr="MARMESR_3005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269400"/>
            <a:ext cx="2105084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8" descr="unesc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3497" y="5909400"/>
            <a:ext cx="626171" cy="72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 descr="logo_unice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310914" y="6269400"/>
            <a:ext cx="856901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Image 13" descr="gobminis_MCI-e-IN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24030" y="6269400"/>
            <a:ext cx="1313254" cy="360000"/>
          </a:xfrm>
          <a:prstGeom prst="rect">
            <a:avLst/>
          </a:prstGeom>
        </p:spPr>
      </p:pic>
      <p:pic>
        <p:nvPicPr>
          <p:cNvPr id="15" name="Image 14" descr="cnrs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94699" y="6269400"/>
            <a:ext cx="360000" cy="3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384" y="304800"/>
            <a:ext cx="1384616" cy="208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7"/>
          <p:cNvGrpSpPr/>
          <p:nvPr userDrawn="1"/>
        </p:nvGrpSpPr>
        <p:grpSpPr>
          <a:xfrm>
            <a:off x="228600" y="5943600"/>
            <a:ext cx="7038261" cy="600164"/>
            <a:chOff x="553877" y="5105400"/>
            <a:chExt cx="7038261" cy="600164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81738" y="5404688"/>
              <a:ext cx="7010400" cy="1588"/>
            </a:xfrm>
            <a:prstGeom prst="line">
              <a:avLst/>
            </a:prstGeom>
            <a:ln w="28575" cap="flat" cmpd="sng" algn="ctr">
              <a:solidFill>
                <a:srgbClr val="0080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 userDrawn="1"/>
          </p:nvSpPr>
          <p:spPr>
            <a:xfrm>
              <a:off x="553877" y="5105400"/>
              <a:ext cx="64685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CENTRE INTERNATIONAL DE MATHÉMATIQUES PURES ET APPLIQUÉES</a:t>
              </a:r>
            </a:p>
            <a:p>
              <a:pPr algn="l">
                <a:spcAft>
                  <a:spcPts val="2400"/>
                </a:spcAft>
              </a:pP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INTERNATIONAL CENTER FOR PURE AND APPLIED MATHEMATICS</a:t>
              </a:r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14" name="Titre 13"/>
          <p:cNvSpPr>
            <a:spLocks noGrp="1"/>
          </p:cNvSpPr>
          <p:nvPr userDrawn="1">
            <p:ph type="title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6" name="Espace réservé du contenu 15"/>
          <p:cNvSpPr>
            <a:spLocks noGrp="1"/>
          </p:cNvSpPr>
          <p:nvPr userDrawn="1">
            <p:ph sz="quarter" idx="10" hasCustomPrompt="1"/>
          </p:nvPr>
        </p:nvSpPr>
        <p:spPr>
          <a:xfrm>
            <a:off x="228600" y="1295400"/>
            <a:ext cx="8686800" cy="4495800"/>
          </a:xfrm>
          <a:prstGeom prst="rect">
            <a:avLst/>
          </a:prstGeom>
        </p:spPr>
        <p:txBody>
          <a:bodyPr/>
          <a:lstStyle>
            <a:lvl1pPr marL="0" indent="0" algn="just">
              <a:buFont typeface="Arial"/>
              <a:buNone/>
              <a:defRPr sz="2200">
                <a:solidFill>
                  <a:srgbClr val="000000"/>
                </a:solidFill>
              </a:defRPr>
            </a:lvl1pPr>
            <a:lvl2pPr algn="just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 (</a:t>
            </a:r>
            <a:r>
              <a:rPr lang="en-US" noProof="0" dirty="0" err="1" smtClean="0"/>
              <a:t>ici</a:t>
            </a:r>
            <a:r>
              <a:rPr lang="en-US" noProof="0" dirty="0" smtClean="0"/>
              <a:t> un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super long)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cxnSp>
        <p:nvCxnSpPr>
          <p:cNvPr id="23" name="Connecteur droit 11"/>
          <p:cNvCxnSpPr/>
          <p:nvPr userDrawn="1"/>
        </p:nvCxnSpPr>
        <p:spPr>
          <a:xfrm>
            <a:off x="228600" y="914400"/>
            <a:ext cx="8915400" cy="1588"/>
          </a:xfrm>
          <a:prstGeom prst="line">
            <a:avLst/>
          </a:prstGeom>
          <a:ln w="28575" cap="flat" cmpd="sng" algn="ctr">
            <a:solidFill>
              <a:srgbClr val="008000">
                <a:alpha val="6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486400"/>
            <a:ext cx="787790" cy="118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7"/>
          <p:cNvGrpSpPr/>
          <p:nvPr userDrawn="1"/>
        </p:nvGrpSpPr>
        <p:grpSpPr>
          <a:xfrm>
            <a:off x="228600" y="5943600"/>
            <a:ext cx="7038261" cy="600164"/>
            <a:chOff x="553877" y="5105400"/>
            <a:chExt cx="7038261" cy="600164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81738" y="5404688"/>
              <a:ext cx="7010400" cy="1588"/>
            </a:xfrm>
            <a:prstGeom prst="line">
              <a:avLst/>
            </a:prstGeom>
            <a:ln w="28575" cap="flat" cmpd="sng" algn="ctr">
              <a:solidFill>
                <a:srgbClr val="0080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 userDrawn="1"/>
          </p:nvSpPr>
          <p:spPr>
            <a:xfrm>
              <a:off x="553877" y="5105400"/>
              <a:ext cx="64685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CENTRE INTERNATIONAL DE MATHÉMATIQUES PURES ET APPLIQUÉES</a:t>
              </a:r>
            </a:p>
            <a:p>
              <a:pPr algn="l">
                <a:spcAft>
                  <a:spcPts val="2400"/>
                </a:spcAft>
              </a:pP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INTERNATIONAL CENTER FOR PURE AND APPLIED MATHEMATICS</a:t>
              </a:r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486400"/>
            <a:ext cx="787790" cy="118799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ts val="5400"/>
        </a:spcAft>
        <a:defRPr sz="3000" b="1" kern="1200">
          <a:solidFill>
            <a:schemeClr val="tx1"/>
          </a:solidFill>
          <a:latin typeface="Helvetica Neue"/>
          <a:ea typeface="+mj-ea"/>
          <a:cs typeface="Helvetica Neu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7"/>
          <p:cNvSpPr txBox="1">
            <a:spLocks/>
          </p:cNvSpPr>
          <p:nvPr/>
        </p:nvSpPr>
        <p:spPr>
          <a:xfrm>
            <a:off x="2476500" y="3657600"/>
            <a:ext cx="4191000" cy="1905000"/>
          </a:xfrm>
          <a:prstGeom prst="rect">
            <a:avLst/>
          </a:prstGeom>
        </p:spPr>
        <p:txBody>
          <a:bodyPr vert="horz"/>
          <a:lstStyle>
            <a:lvl2pPr>
              <a:defRPr lang="fr-FR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-128"/>
                <a:cs typeface="Helvetica Neue"/>
              </a:defRPr>
            </a:lvl2pPr>
          </a:lstStyle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400" dirty="0" err="1" smtClean="0">
                <a:latin typeface="Helvetica Neue"/>
                <a:ea typeface="+mn-ea"/>
                <a:cs typeface="Helvetica Neue"/>
              </a:rPr>
              <a:t>Kathmandu</a:t>
            </a:r>
            <a:r>
              <a:rPr lang="fr-FR" sz="1400" dirty="0" smtClean="0">
                <a:latin typeface="Helvetica Neue"/>
                <a:ea typeface="+mn-ea"/>
                <a:cs typeface="Helvetica Neue"/>
              </a:rPr>
              <a:t>, TU, </a:t>
            </a:r>
            <a:r>
              <a:rPr lang="fr-FR" sz="1400" dirty="0" err="1" smtClean="0">
                <a:latin typeface="Helvetica Neue"/>
                <a:ea typeface="+mn-ea"/>
                <a:cs typeface="Helvetica Neue"/>
              </a:rPr>
              <a:t>September</a:t>
            </a:r>
            <a:r>
              <a:rPr lang="fr-FR" sz="1400" dirty="0" smtClean="0">
                <a:latin typeface="Helvetica Neue"/>
                <a:ea typeface="+mn-ea"/>
                <a:cs typeface="Helvetica Neue"/>
              </a:rPr>
              <a:t> 21, </a:t>
            </a:r>
            <a:r>
              <a:rPr lang="fr-FR" sz="1400" dirty="0" smtClean="0">
                <a:latin typeface="Helvetica Neue"/>
                <a:ea typeface="+mn-ea"/>
                <a:cs typeface="Helvetica Neue"/>
              </a:rPr>
              <a:t>2010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endParaRPr lang="fr-FR" sz="1400" dirty="0" smtClean="0">
              <a:latin typeface="Helvetica Neue"/>
              <a:ea typeface="+mn-ea"/>
              <a:cs typeface="Helvetica Neue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400" dirty="0" smtClean="0">
                <a:latin typeface="Helvetica Neue"/>
                <a:ea typeface="+mn-ea"/>
                <a:cs typeface="Helvetica Neue"/>
              </a:rPr>
              <a:t>Michel Waldschmidt, </a:t>
            </a:r>
            <a:r>
              <a:rPr lang="fr-FR" sz="1200" i="1" dirty="0" err="1" smtClean="0">
                <a:latin typeface="Helvetica Neue"/>
                <a:ea typeface="Helvetica Neue"/>
                <a:cs typeface="Helvetica Neue"/>
              </a:rPr>
              <a:t>Professor</a:t>
            </a:r>
            <a:r>
              <a:rPr lang="fr-FR" sz="1400" i="1" dirty="0" smtClean="0">
                <a:latin typeface="Helvetica Neue"/>
                <a:ea typeface="Helvetica Neue"/>
                <a:cs typeface="Helvetica Neue"/>
              </a:rPr>
              <a:t>, 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rPr>
              <a:t>Université P. et M. Curie (Paris VI) France 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Helvetica Neue"/>
            </a:endParaRPr>
          </a:p>
          <a:p>
            <a:pPr marL="800100" lvl="1" indent="-342900" algn="ctr" eaLnBrk="0" hangingPunct="0">
              <a:spcBef>
                <a:spcPct val="20000"/>
              </a:spcBef>
            </a:pPr>
            <a:endParaRPr lang="fr-FR" sz="1400" dirty="0" smtClean="0">
              <a:latin typeface="Helvetica Neue"/>
              <a:ea typeface="+mn-ea"/>
              <a:cs typeface="Helvetica Neue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Helvetica Neue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rPr>
              <a:t>www.cimpa-icpam.org</a:t>
            </a:r>
            <a:endParaRPr lang="fr-FR" sz="1400" dirty="0" smtClean="0">
              <a:latin typeface="Helvetica Neue"/>
              <a:ea typeface="+mn-ea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Latin </a:t>
            </a:r>
            <a:r>
              <a:rPr lang="fr-FR" dirty="0" err="1" smtClean="0"/>
              <a:t>America</a:t>
            </a:r>
            <a:r>
              <a:rPr lang="fr-FR" dirty="0" smtClean="0"/>
              <a:t> and </a:t>
            </a:r>
            <a:r>
              <a:rPr lang="fr-FR" dirty="0" err="1" smtClean="0"/>
              <a:t>Caribbean</a:t>
            </a:r>
            <a:r>
              <a:rPr lang="fr-FR" dirty="0" smtClean="0"/>
              <a:t> </a:t>
            </a:r>
            <a:r>
              <a:rPr lang="fr-FR" dirty="0" smtClean="0"/>
              <a:t>2012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4953000"/>
          </a:xfrm>
        </p:spPr>
        <p:txBody>
          <a:bodyPr/>
          <a:lstStyle/>
          <a:p>
            <a:r>
              <a:rPr lang="fr-FR" sz="2400" dirty="0" smtClean="0">
                <a:solidFill>
                  <a:srgbClr val="800000"/>
                </a:solidFill>
              </a:rPr>
              <a:t>Algèbre pour la modélisation de communication sécurisée et fiable (</a:t>
            </a:r>
            <a:r>
              <a:rPr lang="fr-FR" sz="2400" dirty="0" err="1" smtClean="0">
                <a:solidFill>
                  <a:srgbClr val="800000"/>
                </a:solidFill>
              </a:rPr>
              <a:t>ASReCoM</a:t>
            </a:r>
            <a:r>
              <a:rPr lang="fr-FR" sz="2400" dirty="0" smtClean="0">
                <a:solidFill>
                  <a:srgbClr val="800000"/>
                </a:solidFill>
              </a:rPr>
              <a:t>)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-UNESCO-MESR-MICINN-MEXIQUE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Morelia</a:t>
            </a:r>
            <a:r>
              <a:rPr lang="fr-FR" sz="2400" b="1" dirty="0" smtClean="0">
                <a:solidFill>
                  <a:srgbClr val="800000"/>
                </a:solidFill>
              </a:rPr>
              <a:t>, Mexique, 1-13 octobre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400" dirty="0" err="1" smtClean="0">
                <a:solidFill>
                  <a:srgbClr val="800000"/>
                </a:solidFill>
              </a:rPr>
              <a:t>Stochastic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  <a:r>
              <a:rPr lang="fr-FR" sz="2400" dirty="0" err="1" smtClean="0">
                <a:solidFill>
                  <a:srgbClr val="800000"/>
                </a:solidFill>
              </a:rPr>
              <a:t>dynamics</a:t>
            </a:r>
            <a:r>
              <a:rPr lang="fr-FR" sz="2400" dirty="0" smtClean="0">
                <a:solidFill>
                  <a:srgbClr val="800000"/>
                </a:solidFill>
              </a:rPr>
              <a:t> of </a:t>
            </a:r>
            <a:r>
              <a:rPr lang="fr-FR" sz="2400" dirty="0" err="1" smtClean="0">
                <a:solidFill>
                  <a:srgbClr val="800000"/>
                </a:solidFill>
              </a:rPr>
              <a:t>particles</a:t>
            </a:r>
            <a:r>
              <a:rPr lang="fr-FR" sz="2400" dirty="0" smtClean="0">
                <a:solidFill>
                  <a:srgbClr val="800000"/>
                </a:solidFill>
              </a:rPr>
              <a:t> and Networks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-UNESCO-MESR-MICINN-ARGENTINE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Mar </a:t>
            </a:r>
            <a:r>
              <a:rPr lang="fr-FR" sz="2400" b="1" dirty="0" err="1" smtClean="0">
                <a:solidFill>
                  <a:srgbClr val="800000"/>
                </a:solidFill>
              </a:rPr>
              <a:t>del</a:t>
            </a:r>
            <a:r>
              <a:rPr lang="fr-FR" sz="2400" b="1" dirty="0" smtClean="0">
                <a:solidFill>
                  <a:srgbClr val="800000"/>
                </a:solidFill>
              </a:rPr>
              <a:t> </a:t>
            </a:r>
            <a:r>
              <a:rPr lang="fr-FR" sz="2400" b="1" dirty="0" err="1" smtClean="0">
                <a:solidFill>
                  <a:srgbClr val="800000"/>
                </a:solidFill>
              </a:rPr>
              <a:t>Plata</a:t>
            </a:r>
            <a:r>
              <a:rPr lang="fr-FR" sz="2400" b="1" dirty="0" smtClean="0">
                <a:solidFill>
                  <a:srgbClr val="800000"/>
                </a:solidFill>
              </a:rPr>
              <a:t>, Argentine, 19-30 novembre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400" dirty="0" smtClean="0">
                <a:solidFill>
                  <a:srgbClr val="800000"/>
                </a:solidFill>
              </a:rPr>
              <a:t>Nouvelles tendances dans la recherche en Statistique mathématique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-UNESCO-MESR-MICINN-URUGUAY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</a:t>
            </a:r>
            <a:r>
              <a:rPr lang="fr-FR" sz="2400" b="1" dirty="0" err="1" smtClean="0">
                <a:solidFill>
                  <a:srgbClr val="800000"/>
                </a:solidFill>
              </a:rPr>
              <a:t>Punta</a:t>
            </a:r>
            <a:r>
              <a:rPr lang="fr-FR" sz="2400" b="1" dirty="0" smtClean="0">
                <a:solidFill>
                  <a:srgbClr val="800000"/>
                </a:solidFill>
              </a:rPr>
              <a:t> </a:t>
            </a:r>
            <a:r>
              <a:rPr lang="fr-FR" sz="2400" b="1" dirty="0" err="1" smtClean="0">
                <a:solidFill>
                  <a:srgbClr val="800000"/>
                </a:solidFill>
              </a:rPr>
              <a:t>del</a:t>
            </a:r>
            <a:r>
              <a:rPr lang="fr-FR" sz="2400" b="1" dirty="0" smtClean="0">
                <a:solidFill>
                  <a:srgbClr val="800000"/>
                </a:solidFill>
              </a:rPr>
              <a:t> Este, Uruguay, 25 novembre - 8 décembre</a:t>
            </a:r>
          </a:p>
          <a:p>
            <a:endParaRPr lang="fr-FR" sz="2400" b="1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Latin </a:t>
            </a:r>
            <a:r>
              <a:rPr lang="fr-FR" dirty="0" err="1" smtClean="0"/>
              <a:t>America</a:t>
            </a:r>
            <a:r>
              <a:rPr lang="fr-FR" dirty="0" smtClean="0"/>
              <a:t> and </a:t>
            </a:r>
            <a:r>
              <a:rPr lang="fr-FR" dirty="0" err="1" smtClean="0"/>
              <a:t>Caribbean</a:t>
            </a:r>
            <a:r>
              <a:rPr lang="fr-FR" dirty="0" smtClean="0"/>
              <a:t> </a:t>
            </a:r>
            <a:r>
              <a:rPr lang="fr-FR" dirty="0" smtClean="0"/>
              <a:t>2012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4953000"/>
          </a:xfrm>
        </p:spPr>
        <p:txBody>
          <a:bodyPr/>
          <a:lstStyle/>
          <a:p>
            <a:r>
              <a:rPr lang="fr-FR" sz="2400" dirty="0" err="1" smtClean="0">
                <a:solidFill>
                  <a:srgbClr val="800000"/>
                </a:solidFill>
              </a:rPr>
              <a:t>Algebraic</a:t>
            </a:r>
            <a:r>
              <a:rPr lang="fr-FR" sz="2400" dirty="0" smtClean="0">
                <a:solidFill>
                  <a:srgbClr val="800000"/>
                </a:solidFill>
              </a:rPr>
              <a:t> Structures, </a:t>
            </a:r>
            <a:r>
              <a:rPr lang="fr-FR" sz="2400" dirty="0" err="1" smtClean="0">
                <a:solidFill>
                  <a:srgbClr val="800000"/>
                </a:solidFill>
              </a:rPr>
              <a:t>their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  <a:r>
              <a:rPr lang="fr-FR" sz="2400" dirty="0" err="1" smtClean="0">
                <a:solidFill>
                  <a:srgbClr val="800000"/>
                </a:solidFill>
              </a:rPr>
              <a:t>representation</a:t>
            </a:r>
            <a:r>
              <a:rPr lang="fr-FR" sz="2400" dirty="0" smtClean="0">
                <a:solidFill>
                  <a:srgbClr val="800000"/>
                </a:solidFill>
              </a:rPr>
              <a:t> and </a:t>
            </a:r>
            <a:r>
              <a:rPr lang="fr-FR" sz="2400" dirty="0" smtClean="0">
                <a:solidFill>
                  <a:srgbClr val="800000"/>
                </a:solidFill>
              </a:rPr>
              <a:t>applications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400" dirty="0" smtClean="0">
                <a:solidFill>
                  <a:srgbClr val="800000"/>
                </a:solidFill>
              </a:rPr>
              <a:t>	</a:t>
            </a:r>
            <a:r>
              <a:rPr lang="fr-FR" sz="2400" dirty="0" smtClean="0">
                <a:solidFill>
                  <a:srgbClr val="800000"/>
                </a:solidFill>
              </a:rPr>
              <a:t>in </a:t>
            </a:r>
            <a:r>
              <a:rPr lang="fr-FR" sz="2400" dirty="0" err="1" smtClean="0">
                <a:solidFill>
                  <a:srgbClr val="800000"/>
                </a:solidFill>
              </a:rPr>
              <a:t>geometry</a:t>
            </a:r>
            <a:r>
              <a:rPr lang="fr-FR" sz="2400" dirty="0" smtClean="0">
                <a:solidFill>
                  <a:srgbClr val="800000"/>
                </a:solidFill>
              </a:rPr>
              <a:t> and </a:t>
            </a:r>
            <a:r>
              <a:rPr lang="fr-FR" sz="2400" dirty="0" err="1" smtClean="0">
                <a:solidFill>
                  <a:srgbClr val="800000"/>
                </a:solidFill>
              </a:rPr>
              <a:t>non-associative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  <a:r>
              <a:rPr lang="fr-FR" sz="2400" dirty="0" err="1" smtClean="0">
                <a:solidFill>
                  <a:srgbClr val="800000"/>
                </a:solidFill>
              </a:rPr>
              <a:t>models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-UNESCO-MESR-MICINN-COLOMBIE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Cartagena </a:t>
            </a:r>
            <a:r>
              <a:rPr lang="fr-FR" sz="2400" b="1" dirty="0" smtClean="0">
                <a:solidFill>
                  <a:srgbClr val="800000"/>
                </a:solidFill>
              </a:rPr>
              <a:t>de </a:t>
            </a:r>
            <a:r>
              <a:rPr lang="fr-FR" sz="2400" b="1" dirty="0" err="1" smtClean="0">
                <a:solidFill>
                  <a:srgbClr val="800000"/>
                </a:solidFill>
              </a:rPr>
              <a:t>Indias</a:t>
            </a:r>
            <a:r>
              <a:rPr lang="fr-FR" sz="2400" b="1" dirty="0" smtClean="0">
                <a:solidFill>
                  <a:srgbClr val="800000"/>
                </a:solidFill>
              </a:rPr>
              <a:t>, Colombie, 5-16 mars</a:t>
            </a:r>
            <a:r>
              <a:rPr lang="fr-FR" sz="2400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400" dirty="0" smtClean="0">
                <a:solidFill>
                  <a:srgbClr val="800000"/>
                </a:solidFill>
              </a:rPr>
              <a:t>Modélisation mathématique et simulation numérique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400" dirty="0" smtClean="0">
                <a:solidFill>
                  <a:srgbClr val="800000"/>
                </a:solidFill>
              </a:rPr>
              <a:t>	</a:t>
            </a:r>
            <a:r>
              <a:rPr lang="fr-FR" sz="2400" dirty="0" smtClean="0">
                <a:solidFill>
                  <a:srgbClr val="800000"/>
                </a:solidFill>
              </a:rPr>
              <a:t>pour </a:t>
            </a:r>
            <a:r>
              <a:rPr lang="fr-FR" sz="2400" dirty="0" smtClean="0">
                <a:solidFill>
                  <a:srgbClr val="800000"/>
                </a:solidFill>
              </a:rPr>
              <a:t>la propagation d’ondes et l’imagerie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-UNESCO-MESR-MICINN-VENEZUELA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Caracas</a:t>
            </a:r>
            <a:r>
              <a:rPr lang="fr-FR" sz="2400" b="1" dirty="0" smtClean="0">
                <a:solidFill>
                  <a:srgbClr val="800000"/>
                </a:solidFill>
              </a:rPr>
              <a:t>, Venezuela, 16-27 avril</a:t>
            </a:r>
            <a:r>
              <a:rPr lang="fr-FR" sz="2400" b="1" dirty="0" smtClean="0">
                <a:solidFill>
                  <a:srgbClr val="800000"/>
                </a:solidFill>
              </a:rPr>
              <a:t>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Galois </a:t>
            </a:r>
            <a:r>
              <a:rPr lang="fr-FR" sz="2400" dirty="0" err="1" smtClean="0">
                <a:solidFill>
                  <a:srgbClr val="800000"/>
                </a:solidFill>
              </a:rPr>
              <a:t>Theory</a:t>
            </a:r>
            <a:r>
              <a:rPr lang="fr-FR" sz="2400" dirty="0" smtClean="0">
                <a:solidFill>
                  <a:srgbClr val="800000"/>
                </a:solidFill>
              </a:rPr>
              <a:t> for </a:t>
            </a:r>
            <a:r>
              <a:rPr lang="fr-FR" sz="2400" dirty="0" err="1" smtClean="0">
                <a:solidFill>
                  <a:srgbClr val="800000"/>
                </a:solidFill>
              </a:rPr>
              <a:t>difference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  <a:r>
              <a:rPr lang="fr-FR" sz="2400" dirty="0" err="1" smtClean="0">
                <a:solidFill>
                  <a:srgbClr val="800000"/>
                </a:solidFill>
              </a:rPr>
              <a:t>equations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-UNESCO-MESR-MICINN-COLOMBIE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Santa </a:t>
            </a:r>
            <a:r>
              <a:rPr lang="fr-FR" sz="2400" b="1" dirty="0" smtClean="0">
                <a:solidFill>
                  <a:srgbClr val="800000"/>
                </a:solidFill>
              </a:rPr>
              <a:t>Marta, Colombie, 6-17 août </a:t>
            </a:r>
          </a:p>
          <a:p>
            <a:r>
              <a:rPr lang="fr-FR" sz="2400" dirty="0" smtClean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800000"/>
                </a:solidFill>
              </a:rPr>
              <a:t>2012 </a:t>
            </a:r>
            <a:r>
              <a:rPr lang="fr-FR" sz="3200" dirty="0" smtClean="0">
                <a:solidFill>
                  <a:srgbClr val="800000"/>
                </a:solidFill>
              </a:rPr>
              <a:t>INDIA, CENTRAL AND WEST ASIA</a:t>
            </a:r>
            <a:endParaRPr lang="fr-FR" sz="32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8686800" cy="4495800"/>
          </a:xfrm>
        </p:spPr>
        <p:txBody>
          <a:bodyPr/>
          <a:lstStyle/>
          <a:p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err="1" smtClean="0">
                <a:solidFill>
                  <a:srgbClr val="800000"/>
                </a:solidFill>
              </a:rPr>
              <a:t>Applied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  <a:r>
              <a:rPr lang="fr-FR" sz="2000" dirty="0" err="1" smtClean="0">
                <a:solidFill>
                  <a:srgbClr val="800000"/>
                </a:solidFill>
              </a:rPr>
              <a:t>Mathematics</a:t>
            </a:r>
            <a:r>
              <a:rPr lang="fr-FR" sz="2000" dirty="0" smtClean="0">
                <a:solidFill>
                  <a:srgbClr val="800000"/>
                </a:solidFill>
              </a:rPr>
              <a:t>, </a:t>
            </a:r>
            <a:r>
              <a:rPr lang="fr-FR" sz="2000" dirty="0" err="1" smtClean="0">
                <a:solidFill>
                  <a:srgbClr val="800000"/>
                </a:solidFill>
              </a:rPr>
              <a:t>Computational</a:t>
            </a:r>
            <a:r>
              <a:rPr lang="fr-FR" sz="2000" dirty="0" smtClean="0">
                <a:solidFill>
                  <a:srgbClr val="800000"/>
                </a:solidFill>
              </a:rPr>
              <a:t> Science and Engineering </a:t>
            </a:r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	CIMPA</a:t>
            </a:r>
            <a:r>
              <a:rPr lang="fr-FR" sz="2000" dirty="0" smtClean="0">
                <a:solidFill>
                  <a:srgbClr val="800000"/>
                </a:solidFill>
              </a:rPr>
              <a:t>-UNESCO-MESR-MICINN-ARABIE SAOUDITE </a:t>
            </a:r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b="1" dirty="0" smtClean="0">
                <a:solidFill>
                  <a:srgbClr val="800000"/>
                </a:solidFill>
              </a:rPr>
              <a:t>	</a:t>
            </a:r>
            <a:r>
              <a:rPr lang="fr-FR" sz="2000" b="1" dirty="0" err="1" smtClean="0">
                <a:solidFill>
                  <a:srgbClr val="800000"/>
                </a:solidFill>
              </a:rPr>
              <a:t>Thuwal</a:t>
            </a:r>
            <a:r>
              <a:rPr lang="fr-FR" sz="2000" b="1" dirty="0" smtClean="0">
                <a:solidFill>
                  <a:srgbClr val="800000"/>
                </a:solidFill>
              </a:rPr>
              <a:t>, Arabie Saoudite, 5-12 janvier </a:t>
            </a:r>
          </a:p>
          <a:p>
            <a:endParaRPr lang="fr-FR" sz="2000" b="1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Local </a:t>
            </a:r>
            <a:r>
              <a:rPr lang="fr-FR" sz="2000" dirty="0" err="1" smtClean="0">
                <a:solidFill>
                  <a:srgbClr val="800000"/>
                </a:solidFill>
              </a:rPr>
              <a:t>Analytic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  <a:r>
              <a:rPr lang="fr-FR" sz="2000" dirty="0" err="1" smtClean="0">
                <a:solidFill>
                  <a:srgbClr val="800000"/>
                </a:solidFill>
              </a:rPr>
              <a:t>Geometry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	CIMPA</a:t>
            </a:r>
            <a:r>
              <a:rPr lang="fr-FR" sz="2000" dirty="0" smtClean="0">
                <a:solidFill>
                  <a:srgbClr val="800000"/>
                </a:solidFill>
              </a:rPr>
              <a:t>-ICTP-UNESCO-MESR-MICINN-PAKISTAN </a:t>
            </a:r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	En </a:t>
            </a:r>
            <a:r>
              <a:rPr lang="fr-FR" sz="2000" dirty="0" smtClean="0">
                <a:solidFill>
                  <a:srgbClr val="800000"/>
                </a:solidFill>
              </a:rPr>
              <a:t>commun avec l’ICTP </a:t>
            </a:r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b="1" dirty="0" smtClean="0">
                <a:solidFill>
                  <a:srgbClr val="800000"/>
                </a:solidFill>
              </a:rPr>
              <a:t>	Lahore</a:t>
            </a:r>
            <a:r>
              <a:rPr lang="fr-FR" sz="2000" b="1" dirty="0" smtClean="0">
                <a:solidFill>
                  <a:srgbClr val="800000"/>
                </a:solidFill>
              </a:rPr>
              <a:t>, Pakistan, 4-13 février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Other</a:t>
            </a:r>
            <a:r>
              <a:rPr lang="fr-FR" sz="2800" dirty="0" smtClean="0"/>
              <a:t> </a:t>
            </a:r>
            <a:r>
              <a:rPr lang="fr-FR" sz="2800" dirty="0" err="1" smtClean="0"/>
              <a:t>regions</a:t>
            </a:r>
            <a:endParaRPr lang="fr-FR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686800" cy="4648200"/>
          </a:xfrm>
        </p:spPr>
        <p:txBody>
          <a:bodyPr/>
          <a:lstStyle/>
          <a:p>
            <a:r>
              <a:rPr lang="fr-FR" dirty="0" err="1" smtClean="0"/>
              <a:t>Singularities</a:t>
            </a:r>
            <a:r>
              <a:rPr lang="fr-FR" dirty="0" smtClean="0"/>
              <a:t> : </a:t>
            </a:r>
            <a:r>
              <a:rPr lang="fr-FR" dirty="0" err="1" smtClean="0"/>
              <a:t>algebra</a:t>
            </a:r>
            <a:r>
              <a:rPr lang="fr-FR" dirty="0" smtClean="0"/>
              <a:t>, </a:t>
            </a:r>
            <a:r>
              <a:rPr lang="fr-FR" dirty="0" err="1" smtClean="0"/>
              <a:t>geometry</a:t>
            </a:r>
            <a:r>
              <a:rPr lang="fr-FR" dirty="0" smtClean="0"/>
              <a:t> and applications</a:t>
            </a:r>
          </a:p>
          <a:p>
            <a:pPr lvl="1"/>
            <a:r>
              <a:rPr lang="fr-FR" dirty="0" smtClean="0"/>
              <a:t>CIMPA-UNESCO-MICINN-UKRAINE</a:t>
            </a:r>
          </a:p>
          <a:p>
            <a:pPr lvl="1"/>
            <a:r>
              <a:rPr lang="fr-FR" dirty="0" smtClean="0"/>
              <a:t>Kiev, Ukraine, August 8-19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complementary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686800" cy="4648200"/>
          </a:xfrm>
        </p:spPr>
        <p:txBody>
          <a:bodyPr/>
          <a:lstStyle/>
          <a:p>
            <a:r>
              <a:rPr lang="fr-FR" dirty="0" smtClean="0"/>
              <a:t>AFRICA:</a:t>
            </a:r>
          </a:p>
          <a:p>
            <a:pPr lvl="1"/>
            <a:r>
              <a:rPr lang="fr-FR" dirty="0" smtClean="0"/>
              <a:t>UNESCO Chair </a:t>
            </a:r>
            <a:r>
              <a:rPr lang="fr-FR" sz="1800" dirty="0" smtClean="0"/>
              <a:t>(</a:t>
            </a:r>
            <a:r>
              <a:rPr lang="fr-FR" sz="1800" dirty="0" err="1" smtClean="0"/>
              <a:t>Tunisia</a:t>
            </a:r>
            <a:r>
              <a:rPr lang="fr-FR" sz="1800" dirty="0" smtClean="0"/>
              <a:t>)</a:t>
            </a:r>
          </a:p>
          <a:p>
            <a:pPr lvl="1"/>
            <a:r>
              <a:rPr lang="fr-FR" dirty="0" smtClean="0"/>
              <a:t>SARIMA </a:t>
            </a:r>
            <a:r>
              <a:rPr lang="fr-FR" sz="1800" dirty="0" smtClean="0"/>
              <a:t>(</a:t>
            </a:r>
            <a:r>
              <a:rPr lang="fr-FR" sz="1800" dirty="0" err="1" smtClean="0"/>
              <a:t>Mathematics</a:t>
            </a:r>
            <a:r>
              <a:rPr lang="fr-FR" sz="1800" dirty="0" smtClean="0"/>
              <a:t> and Computer Science in </a:t>
            </a:r>
            <a:r>
              <a:rPr lang="fr-FR" sz="1800" dirty="0" err="1" smtClean="0"/>
              <a:t>Africa</a:t>
            </a:r>
            <a:r>
              <a:rPr lang="fr-FR" sz="1800" dirty="0" smtClean="0"/>
              <a:t>)</a:t>
            </a:r>
          </a:p>
          <a:p>
            <a:pPr lvl="1"/>
            <a:r>
              <a:rPr lang="fr-FR" dirty="0" smtClean="0"/>
              <a:t>CARI </a:t>
            </a:r>
            <a:r>
              <a:rPr lang="fr-FR" sz="1800" dirty="0" smtClean="0"/>
              <a:t>(</a:t>
            </a:r>
            <a:r>
              <a:rPr lang="fr-FR" sz="1800" dirty="0" err="1" smtClean="0"/>
              <a:t>Conference</a:t>
            </a:r>
            <a:r>
              <a:rPr lang="fr-FR" sz="1800" dirty="0" smtClean="0"/>
              <a:t> on </a:t>
            </a:r>
            <a:r>
              <a:rPr lang="fr-FR" sz="1800" dirty="0" err="1" smtClean="0"/>
              <a:t>Research</a:t>
            </a:r>
            <a:r>
              <a:rPr lang="fr-FR" sz="1800" dirty="0" smtClean="0"/>
              <a:t> in Computer Science)</a:t>
            </a:r>
          </a:p>
          <a:p>
            <a:pPr lvl="1"/>
            <a:r>
              <a:rPr lang="fr-FR" dirty="0" smtClean="0"/>
              <a:t>WATS </a:t>
            </a:r>
            <a:r>
              <a:rPr lang="fr-FR" sz="1800" dirty="0" smtClean="0"/>
              <a:t>(West </a:t>
            </a:r>
            <a:r>
              <a:rPr lang="fr-FR" sz="1800" dirty="0" err="1" smtClean="0"/>
              <a:t>African</a:t>
            </a:r>
            <a:r>
              <a:rPr lang="fr-FR" sz="1800" dirty="0" smtClean="0"/>
              <a:t> Training </a:t>
            </a:r>
            <a:r>
              <a:rPr lang="fr-FR" sz="1800" dirty="0" err="1" smtClean="0"/>
              <a:t>Schools</a:t>
            </a:r>
            <a:r>
              <a:rPr lang="fr-FR" sz="1800" dirty="0" smtClean="0"/>
              <a:t>), Ecoles Mathématiques Africaines (EMA) </a:t>
            </a:r>
          </a:p>
          <a:p>
            <a:r>
              <a:rPr lang="fr-FR" dirty="0" smtClean="0"/>
              <a:t>LATIN AMERICA:</a:t>
            </a:r>
          </a:p>
          <a:p>
            <a:pPr lvl="1"/>
            <a:r>
              <a:rPr lang="fr-FR" dirty="0" err="1" smtClean="0"/>
              <a:t>EMALCAs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REALMA </a:t>
            </a:r>
            <a:r>
              <a:rPr lang="fr-FR" sz="1800" dirty="0" smtClean="0"/>
              <a:t>(</a:t>
            </a:r>
            <a:r>
              <a:rPr lang="fr-FR" sz="1800" dirty="0" err="1" smtClean="0"/>
              <a:t>European</a:t>
            </a:r>
            <a:r>
              <a:rPr lang="fr-FR" sz="1800" dirty="0" smtClean="0"/>
              <a:t> and Latin American network in </a:t>
            </a:r>
            <a:r>
              <a:rPr lang="fr-FR" sz="1800" dirty="0" err="1" smtClean="0"/>
              <a:t>applied</a:t>
            </a:r>
            <a:r>
              <a:rPr lang="fr-FR" sz="1800" dirty="0" smtClean="0"/>
              <a:t> </a:t>
            </a:r>
            <a:r>
              <a:rPr lang="fr-FR" sz="1800" dirty="0" err="1" smtClean="0"/>
              <a:t>mathematics</a:t>
            </a:r>
            <a:r>
              <a:rPr lang="fr-FR" sz="1800" dirty="0" smtClean="0"/>
              <a:t>)</a:t>
            </a:r>
          </a:p>
          <a:p>
            <a:r>
              <a:rPr lang="fr-FR" dirty="0" smtClean="0"/>
              <a:t>MIDDLE EAST: 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MA3N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Mathematical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Application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Arab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Network)</a:t>
            </a:r>
          </a:p>
          <a:p>
            <a:r>
              <a:rPr lang="fr-FR" dirty="0" smtClean="0"/>
              <a:t>SOUTH EAST ASIA: </a:t>
            </a:r>
          </a:p>
          <a:p>
            <a:pPr lvl="1"/>
            <a:r>
              <a:rPr lang="fr-FR" dirty="0" err="1" smtClean="0"/>
              <a:t>Cambodia</a:t>
            </a:r>
            <a:r>
              <a:rPr lang="fr-FR" dirty="0" smtClean="0"/>
              <a:t>, Laos, (</a:t>
            </a:r>
            <a:r>
              <a:rPr lang="fr-FR" dirty="0" err="1" smtClean="0"/>
              <a:t>regional</a:t>
            </a:r>
            <a:r>
              <a:rPr lang="fr-FR" dirty="0" smtClean="0"/>
              <a:t> master program) </a:t>
            </a:r>
          </a:p>
          <a:p>
            <a:pPr lvl="1"/>
            <a:r>
              <a:rPr lang="fr-FR" dirty="0" smtClean="0"/>
              <a:t>IMAMIS, SEAMS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Numbers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5029200"/>
          </a:xfrm>
        </p:spPr>
        <p:txBody>
          <a:bodyPr/>
          <a:lstStyle/>
          <a:p>
            <a:r>
              <a:rPr lang="fr-FR" dirty="0" smtClean="0"/>
              <a:t>180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 </a:t>
            </a:r>
          </a:p>
          <a:p>
            <a:r>
              <a:rPr lang="fr-FR" dirty="0" smtClean="0"/>
              <a:t>101 participations in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 and </a:t>
            </a:r>
            <a:r>
              <a:rPr lang="fr-FR" dirty="0" err="1" smtClean="0"/>
              <a:t>research</a:t>
            </a:r>
            <a:r>
              <a:rPr lang="fr-FR" dirty="0" smtClean="0"/>
              <a:t> networks 				</a:t>
            </a:r>
            <a:r>
              <a:rPr lang="fr-FR" sz="1800" dirty="0" smtClean="0">
                <a:solidFill>
                  <a:srgbClr val="4C4C4C"/>
                </a:solidFill>
              </a:rPr>
              <a:t>(</a:t>
            </a:r>
            <a:r>
              <a:rPr lang="fr-FR" sz="1800" dirty="0" err="1" smtClean="0">
                <a:solidFill>
                  <a:srgbClr val="4C4C4C"/>
                </a:solidFill>
              </a:rPr>
              <a:t>seminars</a:t>
            </a:r>
            <a:r>
              <a:rPr lang="fr-FR" sz="1800" dirty="0" smtClean="0">
                <a:solidFill>
                  <a:srgbClr val="4C4C4C"/>
                </a:solidFill>
              </a:rPr>
              <a:t>, workshops and doctoral courses) </a:t>
            </a:r>
          </a:p>
          <a:p>
            <a:endParaRPr lang="fr-FR" dirty="0" smtClean="0"/>
          </a:p>
          <a:p>
            <a:r>
              <a:rPr lang="fr-FR" dirty="0" smtClean="0"/>
              <a:t>Countries </a:t>
            </a:r>
          </a:p>
          <a:p>
            <a:pPr lvl="1"/>
            <a:r>
              <a:rPr lang="fr-FR" dirty="0" smtClean="0"/>
              <a:t>18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11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Asia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13 </a:t>
            </a:r>
            <a:r>
              <a:rPr lang="fr-FR" dirty="0" err="1" smtClean="0"/>
              <a:t>from</a:t>
            </a:r>
            <a:r>
              <a:rPr lang="fr-FR" dirty="0" smtClean="0"/>
              <a:t> South </a:t>
            </a:r>
            <a:r>
              <a:rPr lang="fr-FR" dirty="0" err="1" smtClean="0"/>
              <a:t>America</a:t>
            </a:r>
            <a:r>
              <a:rPr lang="fr-FR" dirty="0" smtClean="0"/>
              <a:t> and </a:t>
            </a:r>
            <a:r>
              <a:rPr lang="fr-FR" dirty="0" err="1" smtClean="0"/>
              <a:t>Caribbean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8 </a:t>
            </a:r>
            <a:r>
              <a:rPr lang="fr-FR" dirty="0" err="1" smtClean="0"/>
              <a:t>from</a:t>
            </a:r>
            <a:r>
              <a:rPr lang="fr-FR" dirty="0" smtClean="0"/>
              <a:t> the Middle East </a:t>
            </a:r>
          </a:p>
          <a:p>
            <a:pPr lvl="1"/>
            <a:r>
              <a:rPr lang="fr-FR" dirty="0" smtClean="0"/>
              <a:t>4 </a:t>
            </a:r>
            <a:r>
              <a:rPr lang="fr-FR" dirty="0" err="1" smtClean="0"/>
              <a:t>from</a:t>
            </a:r>
            <a:r>
              <a:rPr lang="fr-FR" dirty="0" smtClean="0"/>
              <a:t> Central and </a:t>
            </a:r>
            <a:r>
              <a:rPr lang="fr-FR" dirty="0" err="1" smtClean="0"/>
              <a:t>Eastern</a:t>
            </a:r>
            <a:r>
              <a:rPr lang="fr-FR" dirty="0" smtClean="0"/>
              <a:t> Europe </a:t>
            </a:r>
          </a:p>
          <a:p>
            <a:endParaRPr lang="fr-FR" dirty="0" smtClean="0"/>
          </a:p>
          <a:p>
            <a:r>
              <a:rPr lang="fr-FR" dirty="0" smtClean="0"/>
              <a:t>10007 </a:t>
            </a:r>
            <a:r>
              <a:rPr lang="fr-FR" dirty="0" err="1" smtClean="0"/>
              <a:t>young</a:t>
            </a:r>
            <a:r>
              <a:rPr lang="fr-FR" dirty="0" smtClean="0"/>
              <a:t> </a:t>
            </a:r>
            <a:r>
              <a:rPr lang="fr-FR" dirty="0" err="1" smtClean="0"/>
              <a:t>mathematicians</a:t>
            </a:r>
            <a:r>
              <a:rPr lang="fr-FR" dirty="0" smtClean="0"/>
              <a:t> </a:t>
            </a:r>
          </a:p>
          <a:p>
            <a:r>
              <a:rPr lang="fr-FR" dirty="0" smtClean="0"/>
              <a:t>700 speakers, 110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Southern</a:t>
            </a:r>
            <a:r>
              <a:rPr lang="fr-FR" dirty="0" smtClean="0"/>
              <a:t> countries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686800" cy="4800600"/>
          </a:xfrm>
        </p:spPr>
        <p:txBody>
          <a:bodyPr/>
          <a:lstStyle/>
          <a:p>
            <a:r>
              <a:rPr lang="fr-FR" dirty="0" smtClean="0"/>
              <a:t>180 CIMPA-ICPAM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 in the </a:t>
            </a:r>
            <a:r>
              <a:rPr lang="fr-FR" dirty="0" err="1" smtClean="0"/>
              <a:t>fields</a:t>
            </a:r>
            <a:r>
              <a:rPr lang="fr-FR" dirty="0" smtClean="0"/>
              <a:t> of Pure and </a:t>
            </a:r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Mathematics</a:t>
            </a:r>
            <a:r>
              <a:rPr lang="fr-FR" dirty="0" smtClean="0"/>
              <a:t> and Computer Science in 54 countries: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51 </a:t>
            </a:r>
            <a:r>
              <a:rPr lang="fr-FR" dirty="0" err="1" smtClean="0"/>
              <a:t>schools</a:t>
            </a:r>
            <a:r>
              <a:rPr lang="fr-FR" dirty="0" smtClean="0"/>
              <a:t>  in </a:t>
            </a:r>
            <a:r>
              <a:rPr lang="fr-FR" dirty="0" err="1" smtClean="0"/>
              <a:t>Africa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50 </a:t>
            </a:r>
            <a:r>
              <a:rPr lang="fr-FR" dirty="0" err="1" smtClean="0"/>
              <a:t>schools</a:t>
            </a:r>
            <a:r>
              <a:rPr lang="fr-FR" dirty="0" smtClean="0"/>
              <a:t> in </a:t>
            </a:r>
            <a:r>
              <a:rPr lang="fr-FR" dirty="0" err="1" smtClean="0"/>
              <a:t>Asia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49 </a:t>
            </a:r>
            <a:r>
              <a:rPr lang="fr-FR" dirty="0" err="1" smtClean="0"/>
              <a:t>schools</a:t>
            </a:r>
            <a:r>
              <a:rPr lang="fr-FR" dirty="0" smtClean="0"/>
              <a:t> in Latin </a:t>
            </a:r>
            <a:r>
              <a:rPr lang="fr-FR" dirty="0" err="1" smtClean="0"/>
              <a:t>America</a:t>
            </a:r>
            <a:r>
              <a:rPr lang="fr-FR" dirty="0" smtClean="0"/>
              <a:t> and </a:t>
            </a:r>
            <a:r>
              <a:rPr lang="fr-FR" dirty="0" err="1" smtClean="0"/>
              <a:t>Caribbean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26 </a:t>
            </a:r>
            <a:r>
              <a:rPr lang="fr-FR" dirty="0" err="1" smtClean="0"/>
              <a:t>schools</a:t>
            </a:r>
            <a:r>
              <a:rPr lang="fr-FR" dirty="0" smtClean="0"/>
              <a:t> in the </a:t>
            </a:r>
            <a:r>
              <a:rPr lang="fr-FR" dirty="0" err="1" smtClean="0"/>
              <a:t>Middle-East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4 </a:t>
            </a:r>
            <a:r>
              <a:rPr lang="fr-FR" dirty="0" err="1" smtClean="0"/>
              <a:t>schools</a:t>
            </a:r>
            <a:r>
              <a:rPr lang="fr-FR" dirty="0" smtClean="0"/>
              <a:t> in </a:t>
            </a:r>
            <a:r>
              <a:rPr lang="fr-FR" dirty="0" err="1" smtClean="0"/>
              <a:t>Eastern</a:t>
            </a:r>
            <a:r>
              <a:rPr lang="fr-FR" dirty="0" smtClean="0"/>
              <a:t> Europe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CIMPA-ICPAM’s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CIMPA-ICPAM </a:t>
            </a:r>
            <a:r>
              <a:rPr lang="fr-FR" dirty="0" err="1" smtClean="0"/>
              <a:t>is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non-profit</a:t>
            </a:r>
            <a:r>
              <a:rPr lang="fr-FR" dirty="0" smtClean="0"/>
              <a:t> </a:t>
            </a:r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in 1978 </a:t>
            </a:r>
            <a:r>
              <a:rPr lang="fr-FR" dirty="0" err="1" smtClean="0"/>
              <a:t>with</a:t>
            </a:r>
            <a:r>
              <a:rPr lang="fr-FR" dirty="0" smtClean="0"/>
              <a:t> office </a:t>
            </a:r>
            <a:r>
              <a:rPr lang="fr-FR" dirty="0" err="1" smtClean="0"/>
              <a:t>at</a:t>
            </a:r>
            <a:r>
              <a:rPr lang="fr-FR" dirty="0" smtClean="0"/>
              <a:t> Nice, France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funded</a:t>
            </a:r>
            <a:r>
              <a:rPr lang="fr-FR" dirty="0" smtClean="0"/>
              <a:t> by the Ministère de l’enseignement supérieur et de la recherche (France), the </a:t>
            </a:r>
            <a:r>
              <a:rPr lang="fr-FR" dirty="0" err="1" smtClean="0"/>
              <a:t>University</a:t>
            </a:r>
            <a:r>
              <a:rPr lang="fr-FR" dirty="0" smtClean="0"/>
              <a:t> of </a:t>
            </a:r>
            <a:r>
              <a:rPr lang="fr-FR" dirty="0" err="1" smtClean="0"/>
              <a:t>Nice-Sophia</a:t>
            </a:r>
            <a:r>
              <a:rPr lang="fr-FR" dirty="0" smtClean="0"/>
              <a:t> Antipolis (France), the </a:t>
            </a:r>
            <a:r>
              <a:rPr lang="fr-FR" dirty="0" err="1" smtClean="0"/>
              <a:t>Ministerio</a:t>
            </a:r>
            <a:r>
              <a:rPr lang="fr-FR" dirty="0" smtClean="0"/>
              <a:t> de </a:t>
            </a:r>
            <a:r>
              <a:rPr lang="fr-FR" dirty="0" err="1" smtClean="0"/>
              <a:t>Ciencia</a:t>
            </a:r>
            <a:r>
              <a:rPr lang="fr-FR" dirty="0" smtClean="0"/>
              <a:t> e </a:t>
            </a:r>
            <a:r>
              <a:rPr lang="fr-FR" dirty="0" err="1" smtClean="0"/>
              <a:t>Innovación</a:t>
            </a:r>
            <a:r>
              <a:rPr lang="fr-FR" dirty="0" smtClean="0"/>
              <a:t> (Spain) and the Centre national de la recherche scientifique (France)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  </a:t>
            </a:r>
            <a:r>
              <a:rPr lang="fr-FR" dirty="0" err="1" smtClean="0"/>
              <a:t>category</a:t>
            </a:r>
            <a:r>
              <a:rPr lang="fr-FR" dirty="0" smtClean="0"/>
              <a:t> 2 center of UNESCO </a:t>
            </a:r>
            <a:r>
              <a:rPr lang="fr-FR" dirty="0" err="1" smtClean="0"/>
              <a:t>since</a:t>
            </a:r>
            <a:r>
              <a:rPr lang="fr-FR" dirty="0" smtClean="0"/>
              <a:t> the 90’s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CIMPA-ICPAM </a:t>
            </a:r>
            <a:r>
              <a:rPr lang="fr-FR" dirty="0" err="1" smtClean="0"/>
              <a:t>organization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686800" cy="4724400"/>
          </a:xfrm>
        </p:spPr>
        <p:txBody>
          <a:bodyPr/>
          <a:lstStyle/>
          <a:p>
            <a:r>
              <a:rPr lang="en-US" dirty="0" smtClean="0"/>
              <a:t>CIMPA-ICPAM is a category 2 UNESCO center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permanent institutional members (UNESCO, French Ministries, </a:t>
            </a:r>
            <a:r>
              <a:rPr lang="fr-FR" dirty="0" smtClean="0"/>
              <a:t>MICINN,</a:t>
            </a:r>
            <a:r>
              <a:rPr lang="en-US" dirty="0" smtClean="0"/>
              <a:t> </a:t>
            </a:r>
            <a:r>
              <a:rPr lang="en-US" dirty="0" err="1" smtClean="0"/>
              <a:t>Université</a:t>
            </a:r>
            <a:r>
              <a:rPr lang="en-US" dirty="0" smtClean="0"/>
              <a:t> de Nice)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a Executive Board elected for a 4 years term by the General Assembly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a Scientific Council and a Steering Council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a Management team consisting of a Director, five Regional Scientific Officers and an Officer in charge of communications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rg-cimpa-2010-en-cro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074" y="81486"/>
            <a:ext cx="8687852" cy="5485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8686800" cy="4343400"/>
          </a:xfrm>
        </p:spPr>
        <p:txBody>
          <a:bodyPr/>
          <a:lstStyle/>
          <a:p>
            <a:r>
              <a:rPr lang="en-US" dirty="0" smtClean="0"/>
              <a:t>To promote international cooperation for the benefit of developing countries, in higher education and research in Mathematics and their applications, as well as in related subjects</a:t>
            </a:r>
          </a:p>
          <a:p>
            <a:endParaRPr lang="en-US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this</a:t>
            </a:r>
            <a:r>
              <a:rPr lang="fr-FR" dirty="0" smtClean="0"/>
              <a:t> end CIMPA-ICPAM </a:t>
            </a:r>
            <a:r>
              <a:rPr lang="fr-FR" dirty="0" err="1" smtClean="0"/>
              <a:t>organizes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, supports </a:t>
            </a:r>
            <a:r>
              <a:rPr lang="fr-FR" dirty="0" err="1" smtClean="0"/>
              <a:t>seminars</a:t>
            </a:r>
            <a:r>
              <a:rPr lang="fr-FR" dirty="0" smtClean="0"/>
              <a:t> and </a:t>
            </a:r>
            <a:r>
              <a:rPr lang="fr-FR" dirty="0" err="1" smtClean="0"/>
              <a:t>sustains</a:t>
            </a:r>
            <a:r>
              <a:rPr lang="fr-FR" dirty="0" smtClean="0"/>
              <a:t> networks of </a:t>
            </a:r>
            <a:r>
              <a:rPr lang="fr-FR" dirty="0" err="1" smtClean="0"/>
              <a:t>researchers</a:t>
            </a:r>
            <a:endParaRPr lang="fr-FR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fr-FR" dirty="0" err="1" smtClean="0"/>
              <a:t>its</a:t>
            </a:r>
            <a:r>
              <a:rPr lang="fr-FR" dirty="0" smtClean="0"/>
              <a:t> actions are </a:t>
            </a:r>
            <a:r>
              <a:rPr lang="fr-FR" dirty="0" err="1" smtClean="0"/>
              <a:t>concentrated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places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will</a:t>
            </a:r>
            <a:r>
              <a:rPr lang="fr-FR" dirty="0" smtClean="0"/>
              <a:t> to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dirty="0" err="1" smtClean="0"/>
              <a:t>Mathematics</a:t>
            </a:r>
            <a:r>
              <a:rPr lang="fr-FR" dirty="0" smtClean="0"/>
              <a:t>, and </a:t>
            </a:r>
            <a:r>
              <a:rPr lang="fr-FR" dirty="0" err="1" smtClean="0"/>
              <a:t>where</a:t>
            </a:r>
            <a:r>
              <a:rPr lang="fr-FR" dirty="0" smtClean="0"/>
              <a:t> a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feasible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en-US" dirty="0" smtClean="0"/>
              <a:t>looking for three main </a:t>
            </a:r>
            <a:r>
              <a:rPr lang="en-US" dirty="0" err="1" smtClean="0"/>
              <a:t>equilibria</a:t>
            </a:r>
            <a:r>
              <a:rPr lang="en-US" dirty="0" smtClean="0"/>
              <a:t> : gender, geographic, and thematic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CIMPA-</a:t>
            </a:r>
            <a:r>
              <a:rPr lang="en-US" dirty="0" err="1" smtClean="0"/>
              <a:t>ICPAM’s</a:t>
            </a:r>
            <a:r>
              <a:rPr lang="en-US" dirty="0" smtClean="0"/>
              <a:t> 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Scientific</a:t>
            </a:r>
            <a:r>
              <a:rPr lang="fr-FR" dirty="0" smtClean="0"/>
              <a:t> Council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r>
              <a:rPr lang="fr-FR" sz="2000" i="1" dirty="0" smtClean="0"/>
              <a:t>Chairman</a:t>
            </a:r>
            <a:r>
              <a:rPr lang="fr-FR" sz="2000" dirty="0" smtClean="0"/>
              <a:t>:  Enrique ZUAZUA (Spain) </a:t>
            </a:r>
            <a:r>
              <a:rPr lang="fr-FR" sz="1800" dirty="0" smtClean="0"/>
              <a:t>(</a:t>
            </a:r>
            <a:r>
              <a:rPr lang="fr-FR" sz="1800" dirty="0" err="1" smtClean="0"/>
              <a:t>Applied</a:t>
            </a:r>
            <a:r>
              <a:rPr lang="fr-FR" sz="1800" dirty="0" smtClean="0"/>
              <a:t> Maths)</a:t>
            </a:r>
          </a:p>
          <a:p>
            <a:pPr lvl="1"/>
            <a:r>
              <a:rPr lang="fr-FR" dirty="0" smtClean="0"/>
              <a:t>Jean-Marc AZAÏS (France) </a:t>
            </a:r>
            <a:r>
              <a:rPr lang="fr-FR" sz="1800" dirty="0" smtClean="0"/>
              <a:t>(</a:t>
            </a:r>
            <a:r>
              <a:rPr lang="fr-FR" sz="1800" dirty="0" err="1" smtClean="0"/>
              <a:t>Probability</a:t>
            </a:r>
            <a:r>
              <a:rPr lang="fr-FR" sz="1800" dirty="0" smtClean="0"/>
              <a:t>, </a:t>
            </a:r>
            <a:r>
              <a:rPr lang="fr-FR" sz="1800" dirty="0" err="1" smtClean="0"/>
              <a:t>statistics</a:t>
            </a:r>
            <a:r>
              <a:rPr lang="fr-FR" sz="1800" dirty="0" smtClean="0"/>
              <a:t>)         </a:t>
            </a:r>
          </a:p>
          <a:p>
            <a:pPr lvl="1"/>
            <a:r>
              <a:rPr lang="fr-FR" dirty="0" smtClean="0"/>
              <a:t>Viviane BALADI (France) </a:t>
            </a:r>
            <a:r>
              <a:rPr lang="fr-FR" sz="1800" dirty="0" smtClean="0"/>
              <a:t>(</a:t>
            </a:r>
            <a:r>
              <a:rPr lang="fr-FR" sz="1800" dirty="0" err="1" smtClean="0"/>
              <a:t>Dynamical</a:t>
            </a:r>
            <a:r>
              <a:rPr lang="fr-FR" sz="1800" dirty="0" smtClean="0"/>
              <a:t> </a:t>
            </a:r>
            <a:r>
              <a:rPr lang="fr-FR" sz="1800" dirty="0" err="1" smtClean="0"/>
              <a:t>systems</a:t>
            </a:r>
            <a:r>
              <a:rPr lang="fr-FR" sz="1800" dirty="0" smtClean="0"/>
              <a:t>)</a:t>
            </a:r>
          </a:p>
          <a:p>
            <a:pPr lvl="1"/>
            <a:r>
              <a:rPr lang="fr-FR" dirty="0" err="1" smtClean="0"/>
              <a:t>Edy</a:t>
            </a:r>
            <a:r>
              <a:rPr lang="fr-FR" dirty="0" smtClean="0"/>
              <a:t> Tri BASKORO (</a:t>
            </a:r>
            <a:r>
              <a:rPr lang="fr-FR" dirty="0" err="1" smtClean="0"/>
              <a:t>Indonesia</a:t>
            </a:r>
            <a:r>
              <a:rPr lang="fr-FR" dirty="0" smtClean="0"/>
              <a:t>) (</a:t>
            </a:r>
            <a:r>
              <a:rPr lang="fr-FR" sz="1800" dirty="0" smtClean="0"/>
              <a:t>Graph </a:t>
            </a:r>
            <a:r>
              <a:rPr lang="fr-FR" sz="1800" dirty="0" err="1" smtClean="0"/>
              <a:t>theory</a:t>
            </a:r>
            <a:r>
              <a:rPr lang="fr-FR" sz="1800" dirty="0" smtClean="0"/>
              <a:t>)</a:t>
            </a:r>
            <a:r>
              <a:rPr lang="fr-FR" dirty="0" smtClean="0"/>
              <a:t>	 </a:t>
            </a:r>
          </a:p>
          <a:p>
            <a:pPr lvl="1"/>
            <a:r>
              <a:rPr lang="fr-FR" dirty="0" smtClean="0"/>
              <a:t>Suzanne BRENNER (USA) </a:t>
            </a:r>
            <a:r>
              <a:rPr lang="fr-FR" sz="1800" dirty="0" smtClean="0"/>
              <a:t>(</a:t>
            </a:r>
            <a:r>
              <a:rPr lang="fr-FR" sz="1800" dirty="0" err="1" smtClean="0"/>
              <a:t>Numerical</a:t>
            </a:r>
            <a:r>
              <a:rPr lang="fr-FR" sz="1800" dirty="0" smtClean="0"/>
              <a:t> </a:t>
            </a:r>
            <a:r>
              <a:rPr lang="fr-FR" sz="1800" dirty="0" err="1" smtClean="0"/>
              <a:t>analysis</a:t>
            </a:r>
            <a:r>
              <a:rPr lang="fr-FR" sz="1800" dirty="0" smtClean="0"/>
              <a:t>)</a:t>
            </a:r>
          </a:p>
          <a:p>
            <a:pPr lvl="1"/>
            <a:r>
              <a:rPr lang="fr-FR" dirty="0" smtClean="0"/>
              <a:t>Maria </a:t>
            </a:r>
            <a:r>
              <a:rPr lang="fr-FR" dirty="0" err="1" smtClean="0"/>
              <a:t>Luiza</a:t>
            </a:r>
            <a:r>
              <a:rPr lang="fr-FR" dirty="0" smtClean="0"/>
              <a:t> FERNANDEZ (Spain) </a:t>
            </a:r>
            <a:r>
              <a:rPr lang="fr-FR" sz="1800" dirty="0" smtClean="0"/>
              <a:t>(</a:t>
            </a:r>
            <a:r>
              <a:rPr lang="fr-FR" sz="1800" dirty="0" err="1" smtClean="0"/>
              <a:t>Differential</a:t>
            </a:r>
            <a:r>
              <a:rPr lang="fr-FR" sz="1800" dirty="0" smtClean="0"/>
              <a:t> </a:t>
            </a:r>
            <a:r>
              <a:rPr lang="fr-FR" sz="1800" dirty="0" err="1" smtClean="0"/>
              <a:t>geometry</a:t>
            </a:r>
            <a:r>
              <a:rPr lang="fr-FR" sz="1800" dirty="0" smtClean="0"/>
              <a:t>)  </a:t>
            </a:r>
          </a:p>
          <a:p>
            <a:pPr lvl="1"/>
            <a:r>
              <a:rPr lang="fr-FR" dirty="0" smtClean="0"/>
              <a:t>Vaughan JONES (USA) (</a:t>
            </a:r>
            <a:r>
              <a:rPr lang="fr-FR" sz="1800" dirty="0" smtClean="0"/>
              <a:t>Fields </a:t>
            </a:r>
            <a:r>
              <a:rPr lang="fr-FR" sz="1800" dirty="0" err="1" smtClean="0"/>
              <a:t>Medal</a:t>
            </a:r>
            <a:r>
              <a:rPr lang="fr-FR" sz="1800" dirty="0" smtClean="0"/>
              <a:t>)</a:t>
            </a:r>
          </a:p>
          <a:p>
            <a:pPr lvl="1"/>
            <a:r>
              <a:rPr lang="fr-FR" dirty="0" smtClean="0"/>
              <a:t>Orlando LOPES (</a:t>
            </a:r>
            <a:r>
              <a:rPr lang="fr-FR" dirty="0" err="1" smtClean="0"/>
              <a:t>Brazil</a:t>
            </a:r>
            <a:r>
              <a:rPr lang="fr-FR" sz="1800" dirty="0" smtClean="0"/>
              <a:t>) (PDE, Non </a:t>
            </a:r>
            <a:r>
              <a:rPr lang="fr-FR" sz="1800" dirty="0" err="1" smtClean="0"/>
              <a:t>linear</a:t>
            </a:r>
            <a:r>
              <a:rPr lang="fr-FR" sz="1800" dirty="0" smtClean="0"/>
              <a:t> </a:t>
            </a:r>
            <a:r>
              <a:rPr lang="fr-FR" sz="1800" dirty="0" err="1" smtClean="0"/>
              <a:t>analysis</a:t>
            </a:r>
            <a:r>
              <a:rPr lang="fr-FR" sz="1800" dirty="0" smtClean="0"/>
              <a:t>)</a:t>
            </a:r>
          </a:p>
          <a:p>
            <a:pPr lvl="1"/>
            <a:r>
              <a:rPr lang="fr-FR" dirty="0" smtClean="0"/>
              <a:t>Youssef OUKNINE (</a:t>
            </a:r>
            <a:r>
              <a:rPr lang="fr-FR" dirty="0" err="1" smtClean="0"/>
              <a:t>Marocco</a:t>
            </a:r>
            <a:r>
              <a:rPr lang="fr-FR" dirty="0" smtClean="0"/>
              <a:t>) (</a:t>
            </a:r>
            <a:r>
              <a:rPr lang="fr-FR" sz="1800" dirty="0" err="1" smtClean="0"/>
              <a:t>Probability</a:t>
            </a:r>
            <a:r>
              <a:rPr lang="fr-FR" sz="1800" dirty="0" smtClean="0"/>
              <a:t>, </a:t>
            </a:r>
            <a:r>
              <a:rPr lang="fr-FR" sz="1800" dirty="0" err="1" smtClean="0"/>
              <a:t>stochastic</a:t>
            </a:r>
            <a:r>
              <a:rPr lang="fr-FR" sz="1800" dirty="0" smtClean="0"/>
              <a:t> </a:t>
            </a:r>
            <a:r>
              <a:rPr lang="fr-FR" sz="1800" dirty="0" err="1" smtClean="0"/>
              <a:t>equations</a:t>
            </a:r>
            <a:r>
              <a:rPr lang="fr-FR" sz="1800" dirty="0" smtClean="0"/>
              <a:t>)</a:t>
            </a:r>
          </a:p>
          <a:p>
            <a:pPr lvl="1"/>
            <a:r>
              <a:rPr lang="fr-FR" dirty="0" smtClean="0"/>
              <a:t>Carlos DI PRISCO (Venezuela) </a:t>
            </a:r>
            <a:r>
              <a:rPr lang="fr-FR" sz="1800" dirty="0" smtClean="0"/>
              <a:t>(</a:t>
            </a:r>
            <a:r>
              <a:rPr lang="fr-FR" sz="1800" dirty="0" err="1" smtClean="0"/>
              <a:t>Logic</a:t>
            </a:r>
            <a:r>
              <a:rPr lang="fr-FR" sz="1800" dirty="0" smtClean="0"/>
              <a:t>)    </a:t>
            </a:r>
          </a:p>
          <a:p>
            <a:pPr lvl="1"/>
            <a:r>
              <a:rPr lang="fr-FR" dirty="0" err="1" smtClean="0"/>
              <a:t>Ragni</a:t>
            </a:r>
            <a:r>
              <a:rPr lang="fr-FR" dirty="0" smtClean="0"/>
              <a:t> PIENE (</a:t>
            </a:r>
            <a:r>
              <a:rPr lang="fr-FR" dirty="0" err="1" smtClean="0"/>
              <a:t>Norway</a:t>
            </a:r>
            <a:r>
              <a:rPr lang="fr-FR" dirty="0" smtClean="0"/>
              <a:t>) </a:t>
            </a:r>
            <a:r>
              <a:rPr lang="fr-FR" sz="1800" dirty="0" smtClean="0"/>
              <a:t>(</a:t>
            </a:r>
            <a:r>
              <a:rPr lang="fr-FR" sz="1800" dirty="0" err="1" smtClean="0"/>
              <a:t>Algebraic</a:t>
            </a:r>
            <a:r>
              <a:rPr lang="fr-FR" sz="1800" dirty="0" smtClean="0"/>
              <a:t> </a:t>
            </a:r>
            <a:r>
              <a:rPr lang="fr-FR" sz="1800" dirty="0" err="1" smtClean="0"/>
              <a:t>geometry</a:t>
            </a:r>
            <a:r>
              <a:rPr lang="fr-FR" sz="1800" dirty="0" smtClean="0"/>
              <a:t>)</a:t>
            </a:r>
          </a:p>
          <a:p>
            <a:pPr lvl="1"/>
            <a:r>
              <a:rPr lang="fr-FR" dirty="0" err="1" smtClean="0"/>
              <a:t>Ramdorai</a:t>
            </a:r>
            <a:r>
              <a:rPr lang="fr-FR" dirty="0" smtClean="0"/>
              <a:t> SUJATHA (</a:t>
            </a:r>
            <a:r>
              <a:rPr lang="fr-FR" dirty="0" err="1" smtClean="0"/>
              <a:t>India</a:t>
            </a:r>
            <a:r>
              <a:rPr lang="fr-FR" dirty="0" smtClean="0"/>
              <a:t>) </a:t>
            </a:r>
            <a:r>
              <a:rPr lang="fr-FR" sz="1800" dirty="0" smtClean="0"/>
              <a:t>(</a:t>
            </a:r>
            <a:r>
              <a:rPr lang="fr-FR" sz="1800" dirty="0" err="1" smtClean="0"/>
              <a:t>Number</a:t>
            </a:r>
            <a:r>
              <a:rPr lang="fr-FR" sz="1800" dirty="0" smtClean="0"/>
              <a:t> </a:t>
            </a:r>
            <a:r>
              <a:rPr lang="fr-FR" sz="1800" dirty="0" err="1" smtClean="0"/>
              <a:t>theory</a:t>
            </a:r>
            <a:r>
              <a:rPr lang="fr-FR" sz="1800" dirty="0" smtClean="0"/>
              <a:t>, </a:t>
            </a:r>
            <a:r>
              <a:rPr lang="fr-FR" sz="1800" dirty="0" err="1" smtClean="0"/>
              <a:t>K-Theory</a:t>
            </a:r>
            <a:r>
              <a:rPr lang="fr-FR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7"/>
          <p:cNvSpPr txBox="1">
            <a:spLocks/>
          </p:cNvSpPr>
          <p:nvPr/>
        </p:nvSpPr>
        <p:spPr>
          <a:xfrm>
            <a:off x="381000" y="1524000"/>
            <a:ext cx="7620000" cy="4191000"/>
          </a:xfrm>
          <a:prstGeom prst="rect">
            <a:avLst/>
          </a:prstGeom>
        </p:spPr>
        <p:txBody>
          <a:bodyPr vert="horz"/>
          <a:lstStyle>
            <a:lvl2pPr>
              <a:defRPr lang="fr-FR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-128"/>
                <a:cs typeface="Helvetica Neue"/>
              </a:defRPr>
            </a:lvl2pPr>
          </a:lstStyle>
          <a:p>
            <a:pPr marL="342900" lvl="0" indent="-342900" eaLnBrk="0" hangingPunct="0">
              <a:spcBef>
                <a:spcPct val="20000"/>
              </a:spcBef>
            </a:pPr>
            <a:endParaRPr lang="fr-FR" sz="1400" dirty="0" smtClean="0">
              <a:latin typeface="Helvetica Neue"/>
              <a:ea typeface="+mn-ea"/>
              <a:cs typeface="Helvetica Neue"/>
            </a:endParaRP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Executive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0"/>
          </p:nvPr>
        </p:nvSpPr>
        <p:spPr>
          <a:xfrm>
            <a:off x="228600" y="1752600"/>
            <a:ext cx="8686800" cy="3581400"/>
          </a:xfrm>
        </p:spPr>
        <p:txBody>
          <a:bodyPr/>
          <a:lstStyle/>
          <a:p>
            <a:r>
              <a:rPr lang="fr-FR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fr-FR" dirty="0" smtClean="0"/>
              <a:t> TSOU </a:t>
            </a:r>
            <a:r>
              <a:rPr lang="fr-FR" dirty="0" err="1" smtClean="0"/>
              <a:t>Sheung</a:t>
            </a:r>
            <a:r>
              <a:rPr lang="fr-FR" dirty="0" smtClean="0"/>
              <a:t> Tsun </a:t>
            </a:r>
          </a:p>
          <a:p>
            <a:r>
              <a:rPr lang="fr-FR" dirty="0" smtClean="0"/>
              <a:t>	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Oxford (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Mathematical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Vice‐President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dirty="0" smtClean="0"/>
              <a:t>Alain DAMLAMIAN  </a:t>
            </a:r>
          </a:p>
          <a:p>
            <a:r>
              <a:rPr lang="fr-FR" dirty="0" smtClean="0"/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Paris 12 (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Nonlinear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nonlinear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partial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equations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r>
              <a:rPr lang="fr-FR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Secretary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dirty="0" smtClean="0"/>
              <a:t>Jean-Marc BARDET</a:t>
            </a:r>
          </a:p>
          <a:p>
            <a:r>
              <a:rPr lang="fr-FR" dirty="0" smtClean="0"/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Paris 1 (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Probabillty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statistics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fr-FR" dirty="0" smtClean="0"/>
              <a:t> </a:t>
            </a:r>
          </a:p>
          <a:p>
            <a:r>
              <a:rPr lang="fr-FR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Treasurer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fr-FR" dirty="0" smtClean="0"/>
              <a:t>Bernard ROUSSELET</a:t>
            </a:r>
          </a:p>
          <a:p>
            <a:r>
              <a:rPr lang="fr-FR" dirty="0" smtClean="0"/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de Nice (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Nonlinear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vibrations, optimisation)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Management team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4953000"/>
          </a:xfrm>
        </p:spPr>
        <p:txBody>
          <a:bodyPr/>
          <a:lstStyle/>
          <a:p>
            <a:r>
              <a:rPr lang="fr-FR" dirty="0" err="1" smtClean="0"/>
              <a:t>Director</a:t>
            </a:r>
            <a:r>
              <a:rPr lang="fr-FR" dirty="0" smtClean="0"/>
              <a:t> :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Claude CIBILS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(Université Montpellier, on </a:t>
            </a:r>
            <a:r>
              <a:rPr lang="fr-F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leave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 </a:t>
            </a:r>
            <a:r>
              <a:rPr lang="fr-F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at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 Université de Nice)</a:t>
            </a:r>
          </a:p>
          <a:p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officers</a:t>
            </a:r>
            <a:r>
              <a:rPr lang="fr-FR" dirty="0" smtClean="0"/>
              <a:t>:</a:t>
            </a:r>
          </a:p>
          <a:p>
            <a:pPr lvl="1"/>
            <a:r>
              <a:rPr lang="fr-FR" i="1" dirty="0" smtClean="0"/>
              <a:t> </a:t>
            </a:r>
            <a:r>
              <a:rPr lang="fr-FR" i="1" dirty="0" err="1" smtClean="0"/>
              <a:t>Sub-saharan</a:t>
            </a:r>
            <a:r>
              <a:rPr lang="fr-FR" i="1" dirty="0" smtClean="0"/>
              <a:t> </a:t>
            </a:r>
            <a:r>
              <a:rPr lang="fr-FR" i="1" dirty="0" err="1" smtClean="0"/>
              <a:t>Africa</a:t>
            </a:r>
            <a:r>
              <a:rPr lang="fr-FR" i="1" dirty="0" smtClean="0"/>
              <a:t>: </a:t>
            </a:r>
            <a:r>
              <a:rPr lang="fr-FR" dirty="0" smtClean="0"/>
              <a:t>Marie-Françoise ROY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(Université de Rennes 1)</a:t>
            </a:r>
          </a:p>
          <a:p>
            <a:pPr lvl="1"/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fr-FR" i="1" dirty="0" smtClean="0"/>
              <a:t> Latin </a:t>
            </a:r>
            <a:r>
              <a:rPr lang="fr-FR" i="1" dirty="0" err="1" smtClean="0"/>
              <a:t>America</a:t>
            </a:r>
            <a:r>
              <a:rPr lang="fr-FR" i="1" dirty="0" smtClean="0"/>
              <a:t> and </a:t>
            </a:r>
            <a:r>
              <a:rPr lang="fr-FR" i="1" dirty="0" err="1" smtClean="0"/>
              <a:t>Caribbean</a:t>
            </a:r>
            <a:r>
              <a:rPr lang="fr-FR" i="1" dirty="0" smtClean="0"/>
              <a:t>: </a:t>
            </a:r>
            <a:r>
              <a:rPr lang="fr-FR" dirty="0" smtClean="0"/>
              <a:t>Claude CIBILS</a:t>
            </a:r>
          </a:p>
          <a:p>
            <a:pPr lvl="1"/>
            <a:endParaRPr lang="fr-FR" dirty="0" smtClean="0"/>
          </a:p>
          <a:p>
            <a:pPr lvl="1"/>
            <a:r>
              <a:rPr lang="fr-FR" i="1" dirty="0" err="1" smtClean="0"/>
              <a:t>South-east</a:t>
            </a:r>
            <a:r>
              <a:rPr lang="fr-FR" i="1" dirty="0" smtClean="0"/>
              <a:t> </a:t>
            </a:r>
            <a:r>
              <a:rPr lang="fr-FR" i="1" dirty="0" err="1" smtClean="0"/>
              <a:t>Asia</a:t>
            </a:r>
            <a:r>
              <a:rPr lang="fr-FR" i="1" dirty="0" smtClean="0"/>
              <a:t>: </a:t>
            </a:r>
            <a:r>
              <a:rPr lang="fr-FR" dirty="0" smtClean="0"/>
              <a:t>Michel JAMBU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(Université de Nice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+ 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fr-FR" sz="1800" dirty="0" smtClean="0"/>
              <a:t>Christian MAUDUIT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de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Marseille)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fr-FR" i="1" dirty="0" err="1" smtClean="0"/>
              <a:t>India</a:t>
            </a:r>
            <a:r>
              <a:rPr lang="fr-FR" i="1" dirty="0" smtClean="0"/>
              <a:t> and West </a:t>
            </a:r>
            <a:r>
              <a:rPr lang="fr-FR" i="1" dirty="0" err="1" smtClean="0"/>
              <a:t>Asia</a:t>
            </a:r>
            <a:r>
              <a:rPr lang="fr-FR" i="1" dirty="0" smtClean="0"/>
              <a:t>: </a:t>
            </a:r>
            <a:r>
              <a:rPr lang="fr-FR" dirty="0" smtClean="0"/>
              <a:t>Michel WALDSCHMIDT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(Université de Paris 6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)+ </a:t>
            </a:r>
            <a:r>
              <a:rPr lang="fr-FR" sz="1800" dirty="0" smtClean="0"/>
              <a:t>Jorge </a:t>
            </a:r>
            <a:r>
              <a:rPr lang="fr-FR" sz="1800" dirty="0" err="1" smtClean="0"/>
              <a:t>Jimenez</a:t>
            </a:r>
            <a:r>
              <a:rPr lang="fr-FR" sz="1800" dirty="0" smtClean="0"/>
              <a:t> URROZ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de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Barcelone, Spain)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fr-FR" i="1" dirty="0" err="1" smtClean="0"/>
              <a:t>Mediterranean</a:t>
            </a:r>
            <a:r>
              <a:rPr lang="fr-FR" dirty="0" smtClean="0"/>
              <a:t>: Ahmad EL SOUFI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(Université de Tours)</a:t>
            </a:r>
          </a:p>
          <a:p>
            <a:pPr lvl="1"/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800" dirty="0" smtClean="0"/>
              <a:t>Communication </a:t>
            </a:r>
            <a:r>
              <a:rPr lang="fr-FR" sz="1800" dirty="0" err="1" smtClean="0"/>
              <a:t>responsible</a:t>
            </a:r>
            <a:r>
              <a:rPr lang="fr-FR" sz="1800" dirty="0" smtClean="0"/>
              <a:t>: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Rosane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 USHIROBIRA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(Université de Bourgogne)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686800" cy="4800600"/>
          </a:xfrm>
        </p:spPr>
        <p:txBody>
          <a:bodyPr/>
          <a:lstStyle/>
          <a:p>
            <a:r>
              <a:rPr lang="fr-FR" sz="2000" dirty="0" smtClean="0"/>
              <a:t>Université de Nice Sophia-Antipolis (</a:t>
            </a:r>
            <a:r>
              <a:rPr lang="fr-FR" sz="2000" b="1" dirty="0" smtClean="0"/>
              <a:t>UNS</a:t>
            </a:r>
            <a:r>
              <a:rPr lang="fr-FR" sz="2000" dirty="0" smtClean="0"/>
              <a:t>), Institut National de Recherche en Informatique et en Automatique (</a:t>
            </a:r>
            <a:r>
              <a:rPr lang="fr-FR" sz="2000" b="1" dirty="0" smtClean="0"/>
              <a:t>INRIA</a:t>
            </a:r>
            <a:r>
              <a:rPr lang="fr-FR" sz="2000" dirty="0" smtClean="0"/>
              <a:t>), Centre National de la recherche Scientifique (</a:t>
            </a:r>
            <a:r>
              <a:rPr lang="fr-FR" sz="2000" b="1" dirty="0" smtClean="0"/>
              <a:t>CNRS</a:t>
            </a:r>
            <a:r>
              <a:rPr lang="fr-FR" sz="2000" dirty="0" smtClean="0"/>
              <a:t>), Société Mathématique de France (</a:t>
            </a:r>
            <a:r>
              <a:rPr lang="fr-FR" sz="2000" b="1" dirty="0" smtClean="0"/>
              <a:t>SMF</a:t>
            </a:r>
            <a:r>
              <a:rPr lang="fr-FR" sz="2000" dirty="0" smtClean="0"/>
              <a:t>),Société de Mathématiques Appliquées et Industrielles (</a:t>
            </a:r>
            <a:r>
              <a:rPr lang="fr-FR" sz="2000" b="1" dirty="0" smtClean="0"/>
              <a:t>SMAI</a:t>
            </a:r>
            <a:r>
              <a:rPr lang="fr-FR" sz="2000" dirty="0" smtClean="0"/>
              <a:t>), International </a:t>
            </a:r>
            <a:r>
              <a:rPr lang="fr-FR" sz="2000" dirty="0" err="1" smtClean="0"/>
              <a:t>Mathematical</a:t>
            </a:r>
            <a:r>
              <a:rPr lang="fr-FR" sz="2000" dirty="0" smtClean="0"/>
              <a:t> Union (</a:t>
            </a:r>
            <a:r>
              <a:rPr lang="fr-FR" sz="2000" b="1" dirty="0" smtClean="0"/>
              <a:t>IMU</a:t>
            </a:r>
            <a:r>
              <a:rPr lang="fr-FR" sz="2000" dirty="0" smtClean="0"/>
              <a:t>), International Council for </a:t>
            </a:r>
            <a:r>
              <a:rPr lang="fr-FR" sz="2000" dirty="0" err="1" smtClean="0"/>
              <a:t>Industrial</a:t>
            </a:r>
            <a:r>
              <a:rPr lang="fr-FR" sz="2000" dirty="0" smtClean="0"/>
              <a:t> and </a:t>
            </a:r>
            <a:r>
              <a:rPr lang="fr-FR" sz="2000" dirty="0" err="1" smtClean="0"/>
              <a:t>Applied</a:t>
            </a:r>
            <a:r>
              <a:rPr lang="fr-FR" sz="2000" dirty="0" smtClean="0"/>
              <a:t> </a:t>
            </a:r>
            <a:r>
              <a:rPr lang="fr-FR" sz="2000" dirty="0" err="1" smtClean="0"/>
              <a:t>Mathematics</a:t>
            </a:r>
            <a:r>
              <a:rPr lang="fr-FR" sz="2000" dirty="0" smtClean="0"/>
              <a:t> (</a:t>
            </a:r>
            <a:r>
              <a:rPr lang="fr-FR" sz="2000" b="1" dirty="0" smtClean="0"/>
              <a:t>ICIAM</a:t>
            </a:r>
            <a:r>
              <a:rPr lang="fr-FR" sz="2000" dirty="0" smtClean="0"/>
              <a:t>), </a:t>
            </a:r>
            <a:r>
              <a:rPr lang="fr-FR" sz="2000" dirty="0" err="1" smtClean="0"/>
              <a:t>European</a:t>
            </a:r>
            <a:r>
              <a:rPr lang="fr-FR" sz="2000" dirty="0" smtClean="0"/>
              <a:t> </a:t>
            </a:r>
            <a:r>
              <a:rPr lang="fr-FR" sz="2000" dirty="0" err="1" smtClean="0"/>
              <a:t>Mathematical</a:t>
            </a:r>
            <a:r>
              <a:rPr lang="fr-FR" sz="2000" dirty="0" smtClean="0"/>
              <a:t> Society (</a:t>
            </a:r>
            <a:r>
              <a:rPr lang="fr-FR" sz="2000" b="1" dirty="0" smtClean="0"/>
              <a:t>EMS</a:t>
            </a:r>
            <a:r>
              <a:rPr lang="fr-FR" sz="2000" dirty="0" smtClean="0"/>
              <a:t>), International Centre for </a:t>
            </a:r>
            <a:r>
              <a:rPr lang="fr-FR" sz="2000" dirty="0" err="1" smtClean="0"/>
              <a:t>Theoretical</a:t>
            </a:r>
            <a:r>
              <a:rPr lang="fr-FR" sz="2000" dirty="0" smtClean="0"/>
              <a:t>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(</a:t>
            </a:r>
            <a:r>
              <a:rPr lang="fr-FR" sz="2000" b="1" dirty="0" smtClean="0"/>
              <a:t>ICTP</a:t>
            </a:r>
            <a:r>
              <a:rPr lang="fr-FR" sz="2000" dirty="0" smtClean="0"/>
              <a:t>), Union Mathématique Africaine (</a:t>
            </a:r>
            <a:r>
              <a:rPr lang="fr-FR" sz="2000" b="1" dirty="0" smtClean="0"/>
              <a:t>UMA</a:t>
            </a:r>
            <a:r>
              <a:rPr lang="fr-FR" sz="2000" dirty="0" smtClean="0"/>
              <a:t>), South East </a:t>
            </a:r>
            <a:r>
              <a:rPr lang="fr-FR" sz="2000" dirty="0" err="1" smtClean="0"/>
              <a:t>Asian</a:t>
            </a:r>
            <a:r>
              <a:rPr lang="fr-FR" sz="2000" dirty="0" smtClean="0"/>
              <a:t> </a:t>
            </a:r>
            <a:r>
              <a:rPr lang="fr-FR" sz="2000" dirty="0" err="1" smtClean="0"/>
              <a:t>Mathematical</a:t>
            </a:r>
            <a:r>
              <a:rPr lang="fr-FR" sz="2000" dirty="0" smtClean="0"/>
              <a:t> Society (</a:t>
            </a:r>
            <a:r>
              <a:rPr lang="fr-FR" sz="2000" b="1" dirty="0" smtClean="0"/>
              <a:t>SEAMS</a:t>
            </a:r>
            <a:r>
              <a:rPr lang="fr-FR" sz="2000" dirty="0" smtClean="0"/>
              <a:t>), Union Mathématique d'Amérique Latine et Caraïbes (</a:t>
            </a:r>
            <a:r>
              <a:rPr lang="fr-FR" sz="2000" b="1" dirty="0" smtClean="0"/>
              <a:t>UMALCA</a:t>
            </a:r>
            <a:r>
              <a:rPr lang="fr-FR" sz="2000" dirty="0" smtClean="0"/>
              <a:t>), Comité National Français des Mathématiciens (</a:t>
            </a:r>
            <a:r>
              <a:rPr lang="fr-FR" sz="2000" b="1" dirty="0" smtClean="0"/>
              <a:t>CNFM</a:t>
            </a:r>
            <a:r>
              <a:rPr lang="fr-FR" sz="2000" dirty="0" smtClean="0"/>
              <a:t>), Centro de </a:t>
            </a:r>
            <a:r>
              <a:rPr lang="fr-FR" sz="2000" dirty="0" err="1" smtClean="0"/>
              <a:t>Modelamiento</a:t>
            </a:r>
            <a:r>
              <a:rPr lang="fr-FR" sz="2000" dirty="0" smtClean="0"/>
              <a:t> </a:t>
            </a:r>
            <a:r>
              <a:rPr lang="fr-FR" sz="2000" dirty="0" err="1" smtClean="0"/>
              <a:t>Matematico</a:t>
            </a:r>
            <a:r>
              <a:rPr lang="fr-FR" sz="2000" dirty="0" smtClean="0"/>
              <a:t> (</a:t>
            </a:r>
            <a:r>
              <a:rPr lang="fr-FR" sz="2000" b="1" dirty="0" smtClean="0"/>
              <a:t>CMM</a:t>
            </a:r>
            <a:r>
              <a:rPr lang="fr-FR" sz="2000" dirty="0" smtClean="0"/>
              <a:t>), </a:t>
            </a:r>
            <a:r>
              <a:rPr lang="fr-FR" sz="2000" dirty="0" err="1" smtClean="0"/>
              <a:t>Bordeauxthèque</a:t>
            </a:r>
            <a:r>
              <a:rPr lang="fr-FR" sz="2000" dirty="0" smtClean="0"/>
              <a:t>, Institut de Recherche pour le Développement (</a:t>
            </a:r>
            <a:r>
              <a:rPr lang="fr-FR" sz="2000" b="1" dirty="0" smtClean="0"/>
              <a:t>IRD</a:t>
            </a:r>
            <a:r>
              <a:rPr lang="fr-FR" sz="2000" dirty="0" smtClean="0"/>
              <a:t>), Comité </a:t>
            </a:r>
            <a:r>
              <a:rPr lang="fr-FR" sz="2000" dirty="0" err="1" smtClean="0"/>
              <a:t>Español</a:t>
            </a:r>
            <a:r>
              <a:rPr lang="fr-FR" sz="2000" dirty="0" smtClean="0"/>
              <a:t> de </a:t>
            </a:r>
            <a:r>
              <a:rPr lang="fr-FR" sz="2000" dirty="0" err="1" smtClean="0"/>
              <a:t>Matemáticas</a:t>
            </a:r>
            <a:r>
              <a:rPr lang="fr-FR" sz="2000" dirty="0" smtClean="0"/>
              <a:t> (</a:t>
            </a:r>
            <a:r>
              <a:rPr lang="fr-FR" sz="2000" b="1" dirty="0" smtClean="0"/>
              <a:t>CEMAT</a:t>
            </a:r>
            <a:r>
              <a:rPr lang="fr-FR" sz="2000" dirty="0" smtClean="0"/>
              <a:t>), Real </a:t>
            </a:r>
            <a:r>
              <a:rPr lang="fr-FR" sz="2000" dirty="0" err="1" smtClean="0"/>
              <a:t>Sociedad</a:t>
            </a:r>
            <a:r>
              <a:rPr lang="fr-FR" sz="2000" dirty="0" smtClean="0"/>
              <a:t> </a:t>
            </a:r>
            <a:r>
              <a:rPr lang="fr-FR" sz="2000" dirty="0" err="1" smtClean="0"/>
              <a:t>Matemática</a:t>
            </a:r>
            <a:r>
              <a:rPr lang="fr-FR" sz="2000" dirty="0" smtClean="0"/>
              <a:t> </a:t>
            </a:r>
            <a:r>
              <a:rPr lang="fr-FR" sz="2000" dirty="0" err="1" smtClean="0"/>
              <a:t>Española</a:t>
            </a:r>
            <a:r>
              <a:rPr lang="fr-FR" sz="2000" dirty="0" smtClean="0"/>
              <a:t> (</a:t>
            </a:r>
            <a:r>
              <a:rPr lang="fr-FR" sz="2000" b="1" dirty="0" smtClean="0"/>
              <a:t>RSME</a:t>
            </a:r>
            <a:r>
              <a:rPr lang="fr-FR" sz="2000" dirty="0" smtClean="0"/>
              <a:t>), </a:t>
            </a:r>
            <a:r>
              <a:rPr lang="fr-FR" sz="2000" dirty="0" err="1" smtClean="0"/>
              <a:t>Societat</a:t>
            </a:r>
            <a:r>
              <a:rPr lang="fr-FR" sz="2000" dirty="0" smtClean="0"/>
              <a:t> </a:t>
            </a:r>
            <a:r>
              <a:rPr lang="fr-FR" sz="2000" dirty="0" err="1" smtClean="0"/>
              <a:t>Catalana</a:t>
            </a:r>
            <a:r>
              <a:rPr lang="fr-FR" sz="2000" dirty="0" smtClean="0"/>
              <a:t> de </a:t>
            </a:r>
            <a:r>
              <a:rPr lang="fr-FR" sz="2000" dirty="0" err="1" smtClean="0"/>
              <a:t>Matemàtique</a:t>
            </a:r>
            <a:r>
              <a:rPr lang="fr-FR" sz="2000" dirty="0" smtClean="0"/>
              <a:t> (</a:t>
            </a:r>
            <a:r>
              <a:rPr lang="fr-FR" sz="2000" b="1" dirty="0" smtClean="0"/>
              <a:t>SCM</a:t>
            </a:r>
            <a:r>
              <a:rPr lang="fr-FR" sz="2000" dirty="0" smtClean="0"/>
              <a:t>), </a:t>
            </a:r>
            <a:r>
              <a:rPr lang="fr-FR" sz="2000" dirty="0" err="1" smtClean="0"/>
              <a:t>Sociedad</a:t>
            </a:r>
            <a:r>
              <a:rPr lang="fr-FR" sz="2000" dirty="0" smtClean="0"/>
              <a:t> </a:t>
            </a:r>
            <a:r>
              <a:rPr lang="fr-FR" sz="2000" dirty="0" err="1" smtClean="0"/>
              <a:t>Española</a:t>
            </a:r>
            <a:r>
              <a:rPr lang="fr-FR" sz="2000" dirty="0" smtClean="0"/>
              <a:t> de </a:t>
            </a:r>
            <a:r>
              <a:rPr lang="fr-FR" sz="2000" dirty="0" err="1" smtClean="0"/>
              <a:t>Matemática</a:t>
            </a:r>
            <a:r>
              <a:rPr lang="fr-FR" sz="2000" dirty="0" smtClean="0"/>
              <a:t> </a:t>
            </a:r>
            <a:r>
              <a:rPr lang="fr-FR" sz="2000" dirty="0" err="1" smtClean="0"/>
              <a:t>Aplicada</a:t>
            </a:r>
            <a:r>
              <a:rPr lang="fr-FR" sz="2000" dirty="0" smtClean="0"/>
              <a:t> (</a:t>
            </a:r>
            <a:r>
              <a:rPr lang="fr-FR" sz="2000" b="1" dirty="0" smtClean="0"/>
              <a:t>SEMA</a:t>
            </a:r>
            <a:r>
              <a:rPr lang="fr-FR" sz="2000" dirty="0" smtClean="0"/>
              <a:t>), </a:t>
            </a:r>
            <a:r>
              <a:rPr lang="fr-FR" sz="2000" dirty="0" err="1" smtClean="0"/>
              <a:t>Sociedad</a:t>
            </a:r>
            <a:r>
              <a:rPr lang="fr-FR" sz="2000" dirty="0" smtClean="0"/>
              <a:t> </a:t>
            </a:r>
            <a:r>
              <a:rPr lang="fr-FR" sz="2000" dirty="0" err="1" smtClean="0"/>
              <a:t>Española</a:t>
            </a:r>
            <a:r>
              <a:rPr lang="fr-FR" sz="2000" dirty="0" smtClean="0"/>
              <a:t> de </a:t>
            </a:r>
            <a:r>
              <a:rPr lang="fr-FR" sz="2000" dirty="0" err="1" smtClean="0"/>
              <a:t>Estadística</a:t>
            </a:r>
            <a:r>
              <a:rPr lang="fr-FR" sz="2000" dirty="0" smtClean="0"/>
              <a:t> e </a:t>
            </a:r>
            <a:r>
              <a:rPr lang="fr-FR" sz="2000" dirty="0" err="1" smtClean="0"/>
              <a:t>Investigación</a:t>
            </a:r>
            <a:r>
              <a:rPr lang="fr-FR" sz="2000" dirty="0" smtClean="0"/>
              <a:t> </a:t>
            </a:r>
            <a:r>
              <a:rPr lang="fr-FR" sz="2000" dirty="0" err="1" smtClean="0"/>
              <a:t>operativa</a:t>
            </a:r>
            <a:r>
              <a:rPr lang="fr-FR" sz="2000" dirty="0" smtClean="0"/>
              <a:t> (</a:t>
            </a:r>
            <a:r>
              <a:rPr lang="fr-FR" sz="2000" b="1" dirty="0" smtClean="0"/>
              <a:t>SEIO</a:t>
            </a:r>
            <a:r>
              <a:rPr lang="fr-FR" sz="2000" dirty="0" smtClean="0"/>
              <a:t>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new </a:t>
            </a:r>
            <a:r>
              <a:rPr lang="fr-FR" dirty="0" err="1" smtClean="0"/>
              <a:t>era</a:t>
            </a:r>
            <a:r>
              <a:rPr lang="fr-FR" dirty="0" smtClean="0"/>
              <a:t> for CIMPA-ICPAM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686800" cy="3352800"/>
          </a:xfrm>
        </p:spPr>
        <p:txBody>
          <a:bodyPr/>
          <a:lstStyle/>
          <a:p>
            <a:r>
              <a:rPr lang="fr-FR" dirty="0" smtClean="0"/>
              <a:t>The convention MICINN (</a:t>
            </a:r>
            <a:r>
              <a:rPr lang="fr-FR" dirty="0" err="1" smtClean="0"/>
              <a:t>Ministerio</a:t>
            </a:r>
            <a:r>
              <a:rPr lang="fr-FR" dirty="0" smtClean="0"/>
              <a:t> de </a:t>
            </a:r>
            <a:r>
              <a:rPr lang="fr-FR" dirty="0" err="1" smtClean="0"/>
              <a:t>Ciencia</a:t>
            </a:r>
            <a:r>
              <a:rPr lang="fr-FR" dirty="0" smtClean="0"/>
              <a:t> e </a:t>
            </a:r>
            <a:r>
              <a:rPr lang="fr-FR" dirty="0" err="1" smtClean="0"/>
              <a:t>Innovación</a:t>
            </a:r>
            <a:r>
              <a:rPr lang="fr-FR" dirty="0" smtClean="0"/>
              <a:t>, Spain) - CIMPA </a:t>
            </a:r>
            <a:r>
              <a:rPr lang="fr-FR" dirty="0" err="1" smtClean="0"/>
              <a:t>brings</a:t>
            </a:r>
            <a:r>
              <a:rPr lang="fr-FR" dirty="0" smtClean="0"/>
              <a:t> new perspectives: </a:t>
            </a:r>
          </a:p>
          <a:p>
            <a:endParaRPr lang="fr-FR" dirty="0" smtClean="0"/>
          </a:p>
          <a:p>
            <a:pPr lvl="1"/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CIMPA-ICPAM to </a:t>
            </a:r>
            <a:r>
              <a:rPr lang="fr-FR" dirty="0" err="1" smtClean="0"/>
              <a:t>respond</a:t>
            </a:r>
            <a:r>
              <a:rPr lang="fr-FR" dirty="0" smtClean="0"/>
              <a:t> to more </a:t>
            </a:r>
            <a:r>
              <a:rPr lang="fr-FR" dirty="0" err="1" smtClean="0"/>
              <a:t>requests</a:t>
            </a:r>
            <a:r>
              <a:rPr lang="fr-FR" dirty="0" smtClean="0"/>
              <a:t> of help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developing</a:t>
            </a:r>
            <a:r>
              <a:rPr lang="fr-FR" dirty="0" smtClean="0"/>
              <a:t> countries, </a:t>
            </a:r>
            <a:r>
              <a:rPr lang="fr-FR" dirty="0" err="1" smtClean="0"/>
              <a:t>much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support </a:t>
            </a:r>
            <a:r>
              <a:rPr lang="fr-FR" dirty="0" err="1" smtClean="0"/>
              <a:t>at</a:t>
            </a:r>
            <a:r>
              <a:rPr lang="fr-FR" dirty="0" smtClean="0"/>
              <a:t> the moment</a:t>
            </a:r>
          </a:p>
          <a:p>
            <a:pPr lvl="1"/>
            <a:endParaRPr lang="en-US" dirty="0" smtClean="0"/>
          </a:p>
          <a:p>
            <a:pPr lvl="1"/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first 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the </a:t>
            </a:r>
            <a:r>
              <a:rPr lang="fr-FR" dirty="0" err="1" smtClean="0"/>
              <a:t>internationalization</a:t>
            </a:r>
            <a:r>
              <a:rPr lang="fr-FR" dirty="0" smtClean="0"/>
              <a:t> of CIMPA-ICPAM</a:t>
            </a:r>
            <a:endParaRPr lang="fr-FR" dirty="0" smtClean="0"/>
          </a:p>
          <a:p>
            <a:r>
              <a:rPr lang="fr-FR" dirty="0" smtClean="0"/>
              <a:t>New </a:t>
            </a:r>
            <a:r>
              <a:rPr lang="fr-FR" dirty="0" err="1" smtClean="0"/>
              <a:t>agreements</a:t>
            </a:r>
            <a:r>
              <a:rPr lang="fr-FR" dirty="0" smtClean="0"/>
              <a:t> (2011)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Norway</a:t>
            </a:r>
            <a:r>
              <a:rPr lang="fr-FR" dirty="0" smtClean="0"/>
              <a:t> and </a:t>
            </a:r>
            <a:r>
              <a:rPr lang="fr-FR" dirty="0" err="1" smtClean="0"/>
              <a:t>Switzerland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4137468" y="5499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CIMPA-ICPAM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686800" cy="472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Open call every year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proposals for two weeks schools come from everywhere, some encouraged by CIMPA-ICPAM members</a:t>
            </a:r>
          </a:p>
          <a:p>
            <a:pPr lvl="1"/>
            <a:r>
              <a:rPr lang="en-US" dirty="0" smtClean="0"/>
              <a:t>members of the Scientific Council and the Governing Board select about 12 school projects</a:t>
            </a:r>
          </a:p>
          <a:p>
            <a:endParaRPr lang="en-US" dirty="0" smtClean="0"/>
          </a:p>
          <a:p>
            <a:r>
              <a:rPr lang="en-US" dirty="0" smtClean="0"/>
              <a:t>Schools are organized locally with scientific and administrative help from CIMPA-ICPAM, in a North-South-South format</a:t>
            </a:r>
          </a:p>
          <a:p>
            <a:endParaRPr lang="en-US" dirty="0" smtClean="0"/>
          </a:p>
          <a:p>
            <a:r>
              <a:rPr lang="fr-FR" dirty="0" smtClean="0"/>
              <a:t>New initiative: </a:t>
            </a:r>
            <a:r>
              <a:rPr lang="fr-FR" dirty="0" err="1" smtClean="0"/>
              <a:t>informal</a:t>
            </a:r>
            <a:r>
              <a:rPr lang="fr-FR" dirty="0" smtClean="0"/>
              <a:t> agreement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India</a:t>
            </a:r>
            <a:r>
              <a:rPr lang="fr-FR" dirty="0" smtClean="0"/>
              <a:t> and Argentina. </a:t>
            </a:r>
            <a:r>
              <a:rPr lang="fr-FR" dirty="0" err="1" smtClean="0"/>
              <a:t>They</a:t>
            </a:r>
            <a:endParaRPr lang="fr-FR" dirty="0" smtClean="0"/>
          </a:p>
          <a:p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fund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participants to all </a:t>
            </a:r>
            <a:r>
              <a:rPr lang="fr-FR" dirty="0" err="1" smtClean="0"/>
              <a:t>neighbouring</a:t>
            </a:r>
            <a:r>
              <a:rPr lang="fr-FR" dirty="0" smtClean="0"/>
              <a:t> CIMPA-ICPAM </a:t>
            </a:r>
            <a:r>
              <a:rPr lang="fr-FR" dirty="0" err="1" smtClean="0"/>
              <a:t>school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CIMPA-ICPAM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Young participants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neighbouring</a:t>
            </a:r>
            <a:r>
              <a:rPr lang="fr-FR" dirty="0" smtClean="0"/>
              <a:t> countries are </a:t>
            </a:r>
            <a:r>
              <a:rPr lang="fr-FR" dirty="0" err="1" smtClean="0"/>
              <a:t>selected</a:t>
            </a:r>
            <a:r>
              <a:rPr lang="fr-FR" dirty="0" smtClean="0"/>
              <a:t> by the </a:t>
            </a:r>
            <a:r>
              <a:rPr lang="fr-FR" dirty="0" err="1" smtClean="0"/>
              <a:t>organizers</a:t>
            </a:r>
            <a:r>
              <a:rPr lang="fr-FR" dirty="0" smtClean="0"/>
              <a:t> and CIMPA-ICPAM.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receive</a:t>
            </a:r>
            <a:r>
              <a:rPr lang="fr-FR" dirty="0" smtClean="0"/>
              <a:t> full </a:t>
            </a:r>
            <a:r>
              <a:rPr lang="fr-FR" dirty="0" err="1" smtClean="0"/>
              <a:t>financial</a:t>
            </a:r>
            <a:r>
              <a:rPr lang="fr-FR" dirty="0" smtClean="0"/>
              <a:t> support by CIMPA-ICPAM.</a:t>
            </a:r>
            <a:br>
              <a:rPr lang="fr-FR" dirty="0" smtClean="0"/>
            </a:br>
            <a:endParaRPr lang="fr-FR" dirty="0" smtClean="0"/>
          </a:p>
          <a:p>
            <a:pPr algn="just"/>
            <a:r>
              <a:rPr lang="fr-FR" dirty="0" err="1" smtClean="0"/>
              <a:t>Lecturers</a:t>
            </a:r>
            <a:r>
              <a:rPr lang="fr-FR" dirty="0" smtClean="0"/>
              <a:t> and speakers are not </a:t>
            </a:r>
            <a:r>
              <a:rPr lang="fr-FR" dirty="0" err="1" smtClean="0"/>
              <a:t>paid</a:t>
            </a:r>
            <a:r>
              <a:rPr lang="fr-FR" dirty="0" smtClean="0"/>
              <a:t>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obtain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funding</a:t>
            </a:r>
            <a:r>
              <a:rPr lang="fr-FR" dirty="0" smtClean="0"/>
              <a:t> for </a:t>
            </a:r>
            <a:r>
              <a:rPr lang="fr-FR" dirty="0" err="1" smtClean="0"/>
              <a:t>travel</a:t>
            </a:r>
            <a:r>
              <a:rPr lang="fr-FR" dirty="0" smtClean="0"/>
              <a:t> and </a:t>
            </a:r>
            <a:r>
              <a:rPr lang="fr-FR" dirty="0" err="1" smtClean="0"/>
              <a:t>accomodation</a:t>
            </a:r>
            <a:r>
              <a:rPr lang="fr-FR" dirty="0" smtClean="0"/>
              <a:t>. CIMPA-ICPAM </a:t>
            </a:r>
            <a:r>
              <a:rPr lang="fr-FR" dirty="0" err="1" smtClean="0"/>
              <a:t>provides</a:t>
            </a:r>
            <a:r>
              <a:rPr lang="fr-FR" dirty="0" smtClean="0"/>
              <a:t> help in </a:t>
            </a:r>
            <a:r>
              <a:rPr lang="fr-FR" dirty="0" err="1" smtClean="0"/>
              <a:t>this</a:t>
            </a:r>
            <a:r>
              <a:rPr lang="fr-FR" dirty="0" smtClean="0"/>
              <a:t> direction (</a:t>
            </a:r>
            <a:r>
              <a:rPr lang="fr-FR" dirty="0" err="1" smtClean="0"/>
              <a:t>letters</a:t>
            </a:r>
            <a:r>
              <a:rPr lang="fr-FR" dirty="0" smtClean="0"/>
              <a:t>, </a:t>
            </a:r>
            <a:r>
              <a:rPr lang="fr-FR" dirty="0" err="1" smtClean="0"/>
              <a:t>explanation</a:t>
            </a:r>
            <a:r>
              <a:rPr lang="fr-FR" dirty="0" smtClean="0"/>
              <a:t> of the main </a:t>
            </a:r>
            <a:r>
              <a:rPr lang="fr-FR" dirty="0" err="1" smtClean="0"/>
              <a:t>purpose</a:t>
            </a:r>
            <a:r>
              <a:rPr lang="fr-FR" dirty="0" smtClean="0"/>
              <a:t>, contact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Scientific</a:t>
            </a:r>
            <a:r>
              <a:rPr lang="fr-FR" dirty="0" smtClean="0"/>
              <a:t> attachés of the local French </a:t>
            </a:r>
            <a:r>
              <a:rPr lang="fr-FR" dirty="0" err="1" smtClean="0"/>
              <a:t>Embassies</a:t>
            </a:r>
            <a:r>
              <a:rPr lang="fr-FR" dirty="0" smtClean="0"/>
              <a:t>)</a:t>
            </a:r>
            <a:br>
              <a:rPr lang="fr-FR" dirty="0" smtClean="0"/>
            </a:br>
            <a:endParaRPr lang="fr-FR" dirty="0" smtClean="0"/>
          </a:p>
          <a:p>
            <a:pPr algn="just"/>
            <a:r>
              <a:rPr lang="fr-FR" dirty="0" err="1" smtClean="0"/>
              <a:t>Typical</a:t>
            </a:r>
            <a:r>
              <a:rPr lang="fr-FR" dirty="0" smtClean="0"/>
              <a:t> budget for a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about 30k€ (CIMPA-ICPAM participation </a:t>
            </a:r>
            <a:r>
              <a:rPr lang="fr-FR" dirty="0" err="1" smtClean="0"/>
              <a:t>is</a:t>
            </a:r>
            <a:r>
              <a:rPr lang="fr-FR" dirty="0" smtClean="0"/>
              <a:t> about 10k€, </a:t>
            </a:r>
            <a:r>
              <a:rPr lang="fr-FR" dirty="0" err="1" smtClean="0"/>
              <a:t>mainly</a:t>
            </a:r>
            <a:r>
              <a:rPr lang="fr-FR" dirty="0" smtClean="0"/>
              <a:t> for </a:t>
            </a:r>
            <a:r>
              <a:rPr lang="fr-FR" dirty="0" err="1" smtClean="0"/>
              <a:t>young</a:t>
            </a:r>
            <a:r>
              <a:rPr lang="fr-FR" dirty="0" smtClean="0"/>
              <a:t> people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developing</a:t>
            </a:r>
            <a:r>
              <a:rPr lang="fr-FR" dirty="0" smtClean="0"/>
              <a:t> countries)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2011</a:t>
            </a:r>
            <a:endParaRPr lang="fr-FR" dirty="0"/>
          </a:p>
        </p:txBody>
      </p:sp>
      <p:pic>
        <p:nvPicPr>
          <p:cNvPr id="4" name="Image 3" descr="afficheCIMPA2011-super-l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63" y="6"/>
            <a:ext cx="4191075" cy="592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2012</a:t>
            </a:r>
            <a:endParaRPr lang="fr-FR" dirty="0"/>
          </a:p>
        </p:txBody>
      </p:sp>
      <p:pic>
        <p:nvPicPr>
          <p:cNvPr id="5" name="Image 4" descr="PosterCIMPA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0"/>
            <a:ext cx="4183203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Mediterranean</a:t>
            </a:r>
            <a:r>
              <a:rPr lang="fr-FR" dirty="0" smtClean="0"/>
              <a:t> </a:t>
            </a:r>
            <a:r>
              <a:rPr lang="fr-FR" dirty="0" smtClean="0"/>
              <a:t>2012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800000"/>
                </a:solidFill>
              </a:rPr>
              <a:t>Géométrie </a:t>
            </a:r>
            <a:r>
              <a:rPr lang="fr-FR" sz="2400" dirty="0" err="1" smtClean="0">
                <a:solidFill>
                  <a:srgbClr val="800000"/>
                </a:solidFill>
              </a:rPr>
              <a:t>sous-riemannienne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-UNESCO-MESR-MICINN-LIBAN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Beyrouth</a:t>
            </a:r>
            <a:r>
              <a:rPr lang="fr-FR" sz="2400" b="1" dirty="0" smtClean="0">
                <a:solidFill>
                  <a:srgbClr val="800000"/>
                </a:solidFill>
              </a:rPr>
              <a:t>, Liban, 30 janvier - 9 février</a:t>
            </a:r>
            <a:r>
              <a:rPr lang="fr-FR" sz="2400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400" dirty="0" smtClean="0">
                <a:solidFill>
                  <a:srgbClr val="800000"/>
                </a:solidFill>
              </a:rPr>
              <a:t>Equations d’Evolution Non Linéaires et Applications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-UNESCO-MESR-MICINN-TUNISIE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Hammamet</a:t>
            </a:r>
            <a:r>
              <a:rPr lang="fr-FR" sz="2400" b="1" dirty="0" smtClean="0">
                <a:solidFill>
                  <a:srgbClr val="800000"/>
                </a:solidFill>
              </a:rPr>
              <a:t>, Tunisie, 22-31 mars</a:t>
            </a:r>
            <a:r>
              <a:rPr lang="fr-FR" sz="2400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400" dirty="0" err="1" smtClean="0">
                <a:solidFill>
                  <a:srgbClr val="800000"/>
                </a:solidFill>
              </a:rPr>
              <a:t>EpiCasa</a:t>
            </a:r>
            <a:r>
              <a:rPr lang="fr-FR" sz="2400" dirty="0" smtClean="0">
                <a:solidFill>
                  <a:srgbClr val="800000"/>
                </a:solidFill>
              </a:rPr>
              <a:t> – Introduction à l’épidémiologie :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400" dirty="0" smtClean="0">
                <a:solidFill>
                  <a:srgbClr val="800000"/>
                </a:solidFill>
              </a:rPr>
              <a:t>	</a:t>
            </a:r>
            <a:r>
              <a:rPr lang="fr-FR" sz="2400" dirty="0" smtClean="0">
                <a:solidFill>
                  <a:srgbClr val="800000"/>
                </a:solidFill>
              </a:rPr>
              <a:t>modèles </a:t>
            </a:r>
            <a:r>
              <a:rPr lang="fr-FR" sz="2400" dirty="0" smtClean="0">
                <a:solidFill>
                  <a:srgbClr val="800000"/>
                </a:solidFill>
              </a:rPr>
              <a:t>et méthodes mathématiques et statistiques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-UNESCO-MESR-MICINN-MAROC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Casablanca</a:t>
            </a:r>
            <a:r>
              <a:rPr lang="fr-FR" sz="2400" b="1" dirty="0" smtClean="0">
                <a:solidFill>
                  <a:srgbClr val="800000"/>
                </a:solidFill>
              </a:rPr>
              <a:t>, Maroc, 2-13 avril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Sub-saharan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 </a:t>
            </a:r>
            <a:r>
              <a:rPr lang="fr-FR" dirty="0" smtClean="0"/>
              <a:t>2012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8686800" cy="4724400"/>
          </a:xfrm>
        </p:spPr>
        <p:txBody>
          <a:bodyPr/>
          <a:lstStyle/>
          <a:p>
            <a:r>
              <a:rPr lang="fr-FR" sz="2400" dirty="0" smtClean="0">
                <a:solidFill>
                  <a:srgbClr val="800000"/>
                </a:solidFill>
              </a:rPr>
              <a:t>Structures Géométriques et Théorie du Contrôle </a:t>
            </a:r>
            <a:r>
              <a:rPr lang="fr-FR" sz="2400" dirty="0" smtClean="0">
                <a:solidFill>
                  <a:srgbClr val="800000"/>
                </a:solidFill>
              </a:rPr>
              <a:t> 	CIMPA</a:t>
            </a:r>
            <a:r>
              <a:rPr lang="fr-FR" sz="2400" dirty="0" smtClean="0">
                <a:solidFill>
                  <a:srgbClr val="800000"/>
                </a:solidFill>
              </a:rPr>
              <a:t>-ICTP-UNESCO-MESR-MICINN-SENEGAL </a:t>
            </a:r>
            <a:r>
              <a:rPr lang="fr-FR" sz="2400" dirty="0" smtClean="0">
                <a:solidFill>
                  <a:srgbClr val="800000"/>
                </a:solidFill>
              </a:rPr>
              <a:t> 	En </a:t>
            </a:r>
            <a:r>
              <a:rPr lang="fr-FR" sz="2400" dirty="0" smtClean="0">
                <a:solidFill>
                  <a:srgbClr val="800000"/>
                </a:solidFill>
              </a:rPr>
              <a:t>commun avec l’ICTP </a:t>
            </a:r>
            <a:r>
              <a:rPr lang="fr-FR" sz="2400" dirty="0" smtClean="0">
                <a:solidFill>
                  <a:srgbClr val="800000"/>
                </a:solidFill>
              </a:rPr>
              <a:t> 	</a:t>
            </a:r>
            <a:r>
              <a:rPr lang="fr-FR" sz="2400" b="1" dirty="0" smtClean="0">
                <a:solidFill>
                  <a:srgbClr val="800000"/>
                </a:solidFill>
              </a:rPr>
              <a:t>Dakar</a:t>
            </a:r>
            <a:r>
              <a:rPr lang="fr-FR" sz="2400" b="1" dirty="0" smtClean="0">
                <a:solidFill>
                  <a:srgbClr val="800000"/>
                </a:solidFill>
              </a:rPr>
              <a:t>, Sénégal, 7-18 mai </a:t>
            </a:r>
            <a:endParaRPr lang="fr-FR" sz="2400" b="1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Statistique</a:t>
            </a:r>
            <a:r>
              <a:rPr lang="fr-FR" sz="2400" dirty="0" smtClean="0">
                <a:solidFill>
                  <a:srgbClr val="800000"/>
                </a:solidFill>
              </a:rPr>
              <a:t>, environnement et changement climatique </a:t>
            </a:r>
            <a:r>
              <a:rPr lang="fr-FR" sz="2400" dirty="0" smtClean="0">
                <a:solidFill>
                  <a:srgbClr val="800000"/>
                </a:solidFill>
              </a:rPr>
              <a:t> 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-UNESCO-MESR-MICINN-BENIN </a:t>
            </a:r>
            <a:r>
              <a:rPr lang="fr-FR" sz="2400" dirty="0" smtClean="0">
                <a:solidFill>
                  <a:srgbClr val="800000"/>
                </a:solidFill>
              </a:rPr>
              <a:t> 	</a:t>
            </a:r>
            <a:r>
              <a:rPr lang="fr-FR" sz="2400" b="1" dirty="0" smtClean="0">
                <a:solidFill>
                  <a:srgbClr val="800000"/>
                </a:solidFill>
              </a:rPr>
              <a:t>Cotonou</a:t>
            </a:r>
            <a:r>
              <a:rPr lang="fr-FR" sz="2400" b="1" dirty="0" smtClean="0">
                <a:solidFill>
                  <a:srgbClr val="800000"/>
                </a:solidFill>
              </a:rPr>
              <a:t>, Bénin, 3-14 septembre</a:t>
            </a:r>
            <a:r>
              <a:rPr lang="fr-FR" sz="2400" b="1" dirty="0" smtClean="0">
                <a:solidFill>
                  <a:srgbClr val="800000"/>
                </a:solidFill>
              </a:rPr>
              <a:t>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Mathématiques discrètes :</a:t>
            </a:r>
            <a:r>
              <a:rPr lang="fr-FR" sz="24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400" dirty="0" smtClean="0">
                <a:solidFill>
                  <a:srgbClr val="800000"/>
                </a:solidFill>
              </a:rPr>
              <a:t>	</a:t>
            </a:r>
            <a:r>
              <a:rPr lang="fr-FR" sz="2400" dirty="0" smtClean="0">
                <a:solidFill>
                  <a:srgbClr val="800000"/>
                </a:solidFill>
              </a:rPr>
              <a:t>aspects </a:t>
            </a:r>
            <a:r>
              <a:rPr lang="fr-FR" sz="2400" dirty="0" smtClean="0">
                <a:solidFill>
                  <a:srgbClr val="800000"/>
                </a:solidFill>
              </a:rPr>
              <a:t>combinatoires, dynamiques et algorithmiques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-UNESCO-MESR-MICINN-BURKINA FASO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    Bobo</a:t>
            </a:r>
            <a:r>
              <a:rPr lang="fr-FR" sz="2400" b="1" dirty="0" smtClean="0">
                <a:solidFill>
                  <a:srgbClr val="800000"/>
                </a:solidFill>
              </a:rPr>
              <a:t>-Dioulasso, Burkina Faso, 29 octobre - 9 novembre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South-east</a:t>
            </a:r>
            <a:r>
              <a:rPr lang="fr-FR" dirty="0" smtClean="0"/>
              <a:t> </a:t>
            </a:r>
            <a:r>
              <a:rPr lang="fr-FR" dirty="0" err="1" smtClean="0"/>
              <a:t>Asia</a:t>
            </a:r>
            <a:r>
              <a:rPr lang="fr-FR" dirty="0" smtClean="0"/>
              <a:t> </a:t>
            </a:r>
            <a:r>
              <a:rPr lang="fr-FR" dirty="0" smtClean="0"/>
              <a:t>2012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5029200"/>
          </a:xfrm>
        </p:spPr>
        <p:txBody>
          <a:bodyPr/>
          <a:lstStyle/>
          <a:p>
            <a:r>
              <a:rPr lang="fr-FR" sz="2400" dirty="0" smtClean="0">
                <a:solidFill>
                  <a:srgbClr val="800000"/>
                </a:solidFill>
              </a:rPr>
              <a:t>Théorie des graphes, combinatoire et applications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	CIMPA</a:t>
            </a:r>
            <a:r>
              <a:rPr lang="fr-FR" sz="2400" dirty="0" smtClean="0">
                <a:solidFill>
                  <a:srgbClr val="800000"/>
                </a:solidFill>
              </a:rPr>
              <a:t>-UNESCO-MESR-MICINN-LAOS </a:t>
            </a:r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b="1" dirty="0" smtClean="0">
                <a:solidFill>
                  <a:srgbClr val="800000"/>
                </a:solidFill>
              </a:rPr>
              <a:t>	Vientiane</a:t>
            </a:r>
            <a:r>
              <a:rPr lang="fr-FR" sz="2400" b="1" dirty="0" smtClean="0">
                <a:solidFill>
                  <a:srgbClr val="800000"/>
                </a:solidFill>
              </a:rPr>
              <a:t>, Laos, 9-21 décembre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8394</TotalTime>
  <Words>1742</Words>
  <Application>Microsoft Macintosh PowerPoint</Application>
  <PresentationFormat>Présentation à l'écran (4:3)</PresentationFormat>
  <Paragraphs>205</Paragraphs>
  <Slides>24</Slides>
  <Notes>5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CIMPA-ICPAM’s mission</vt:lpstr>
      <vt:lpstr>CIMPA-ICPAM research schools</vt:lpstr>
      <vt:lpstr>CIMPA-ICPAM research schools</vt:lpstr>
      <vt:lpstr>2011</vt:lpstr>
      <vt:lpstr>2012</vt:lpstr>
      <vt:lpstr>Mediterranean 2012 </vt:lpstr>
      <vt:lpstr>Sub-saharan Africa 2012</vt:lpstr>
      <vt:lpstr>South-east Asia 2012 </vt:lpstr>
      <vt:lpstr>Latin America and Caribbean 2012 </vt:lpstr>
      <vt:lpstr>Latin America and Caribbean 2012 </vt:lpstr>
      <vt:lpstr>2012 INDIA, CENTRAL AND WEST ASIA</vt:lpstr>
      <vt:lpstr>Other regions</vt:lpstr>
      <vt:lpstr>Some complementary activities</vt:lpstr>
      <vt:lpstr>Numbers</vt:lpstr>
      <vt:lpstr>Research schools numbers</vt:lpstr>
      <vt:lpstr>CIMPA-ICPAM’s history</vt:lpstr>
      <vt:lpstr>CIMPA-ICPAM organization</vt:lpstr>
      <vt:lpstr>Diapositive 19</vt:lpstr>
      <vt:lpstr>Scientific Council</vt:lpstr>
      <vt:lpstr>Executive Board</vt:lpstr>
      <vt:lpstr>Management team</vt:lpstr>
      <vt:lpstr>Scientific partners</vt:lpstr>
      <vt:lpstr>A new era for CIMPA-ICPAM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C5C</dc:creator>
  <cp:lastModifiedBy>Michel Waldschmidt</cp:lastModifiedBy>
  <cp:revision>307</cp:revision>
  <cp:lastPrinted>2010-08-03T21:35:05Z</cp:lastPrinted>
  <dcterms:created xsi:type="dcterms:W3CDTF">2011-09-20T14:43:15Z</dcterms:created>
  <dcterms:modified xsi:type="dcterms:W3CDTF">2011-09-20T16:18:21Z</dcterms:modified>
</cp:coreProperties>
</file>