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61" r:id="rId1"/>
  </p:sldMasterIdLst>
  <p:notesMasterIdLst>
    <p:notesMasterId r:id="rId20"/>
  </p:notesMasterIdLst>
  <p:handoutMasterIdLst>
    <p:handoutMasterId r:id="rId21"/>
  </p:handoutMasterIdLst>
  <p:sldIdLst>
    <p:sldId id="266" r:id="rId2"/>
    <p:sldId id="257" r:id="rId3"/>
    <p:sldId id="258" r:id="rId4"/>
    <p:sldId id="259" r:id="rId5"/>
    <p:sldId id="267" r:id="rId6"/>
    <p:sldId id="261" r:id="rId7"/>
    <p:sldId id="262" r:id="rId8"/>
    <p:sldId id="263" r:id="rId9"/>
    <p:sldId id="268" r:id="rId10"/>
    <p:sldId id="260" r:id="rId11"/>
    <p:sldId id="269" r:id="rId12"/>
    <p:sldId id="264" r:id="rId13"/>
    <p:sldId id="272" r:id="rId14"/>
    <p:sldId id="265" r:id="rId15"/>
    <p:sldId id="270" r:id="rId16"/>
    <p:sldId id="273" r:id="rId17"/>
    <p:sldId id="275" r:id="rId18"/>
    <p:sldId id="276" r:id="rId19"/>
  </p:sldIdLst>
  <p:sldSz cx="9144000" cy="6858000" type="screen4x3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88" y="-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839" cy="339515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581" y="0"/>
            <a:ext cx="4301839" cy="339515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40B326E1-B2D3-433B-A3F3-9A7251D0661D}" type="datetimeFigureOut">
              <a:rPr lang="fr-FR" smtClean="0"/>
              <a:pPr/>
              <a:t>31/01/15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7106"/>
            <a:ext cx="4301839" cy="339515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581" y="6457106"/>
            <a:ext cx="4301839" cy="339515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EDCAC2A3-EA7D-44FB-8C9C-19659986815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75903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body"/>
          </p:nvPr>
        </p:nvSpPr>
        <p:spPr>
          <a:xfrm>
            <a:off x="1057081" y="3373076"/>
            <a:ext cx="8456148" cy="31954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900">
                <a:latin typeface="Arial"/>
              </a:rPr>
              <a:t>Cliquez pour modifier le format des notes</a:t>
            </a:r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hdr"/>
          </p:nvPr>
        </p:nvSpPr>
        <p:spPr>
          <a:xfrm>
            <a:off x="1" y="0"/>
            <a:ext cx="4587230" cy="35483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400">
                <a:latin typeface="Times New Roman"/>
              </a:rPr>
              <a:t>&lt;en-tête&gt;</a:t>
            </a:r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dt"/>
          </p:nvPr>
        </p:nvSpPr>
        <p:spPr>
          <a:xfrm>
            <a:off x="5983082" y="0"/>
            <a:ext cx="4587230" cy="354834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GB" sz="1400">
                <a:latin typeface="Times New Roman"/>
              </a:rPr>
              <a:t>&lt;date/heure&gt;</a:t>
            </a:r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ftr"/>
          </p:nvPr>
        </p:nvSpPr>
        <p:spPr>
          <a:xfrm>
            <a:off x="1" y="6746391"/>
            <a:ext cx="4587230" cy="35483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sz="1400">
                <a:latin typeface="Times New Roman"/>
              </a:rPr>
              <a:t>&lt;pied de page&gt;</a:t>
            </a:r>
            <a:endParaRPr/>
          </a:p>
        </p:txBody>
      </p:sp>
      <p:sp>
        <p:nvSpPr>
          <p:cNvPr id="92" name="PlaceHolder 5"/>
          <p:cNvSpPr>
            <a:spLocks noGrp="1"/>
          </p:cNvSpPr>
          <p:nvPr>
            <p:ph type="sldNum"/>
          </p:nvPr>
        </p:nvSpPr>
        <p:spPr>
          <a:xfrm>
            <a:off x="5983082" y="6746391"/>
            <a:ext cx="4587230" cy="354834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924FD08-D144-45B5-87C2-B835F75F5959}" type="slidenum">
              <a:rPr lang="en-GB" sz="1400">
                <a:latin typeface="Times New Roman"/>
              </a:rPr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49630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083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1" y="0"/>
            <a:ext cx="504" cy="239"/>
          </a:xfrm>
          <a:prstGeom prst="rect">
            <a:avLst/>
          </a:prstGeom>
          <a:noFill/>
          <a:ln>
            <a:noFill/>
          </a:ln>
        </p:spPr>
        <p:txBody>
          <a:bodyPr lIns="86832" tIns="43416" rIns="86832" bIns="43416"/>
          <a:lstStyle/>
          <a:p>
            <a:pPr>
              <a:lnSpc>
                <a:spcPct val="100000"/>
              </a:lnSpc>
            </a:pPr>
            <a:fld id="{20B53C3E-995B-4495-9A91-87ABE63D7FAA}" type="slidenum">
              <a:rPr lang="en-GB" sz="1400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lnSpc>
                  <a:spcPct val="100000"/>
                </a:lnSpc>
              </a:pPr>
              <a:t>10</a:t>
            </a:fld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992147" y="3228656"/>
            <a:ext cx="7939688" cy="3058651"/>
          </a:xfrm>
          <a:prstGeom prst="rect">
            <a:avLst/>
          </a:prstGeom>
        </p:spPr>
        <p:txBody>
          <a:bodyPr lIns="86832" tIns="43416" rIns="86832" bIns="43416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2313" y="515938"/>
            <a:ext cx="3398837" cy="2549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92223" y="3228553"/>
            <a:ext cx="7939977" cy="3058795"/>
          </a:xfr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1" y="0"/>
            <a:ext cx="504" cy="239"/>
          </a:xfrm>
          <a:prstGeom prst="rect">
            <a:avLst/>
          </a:prstGeom>
          <a:noFill/>
          <a:ln>
            <a:noFill/>
          </a:ln>
        </p:spPr>
        <p:txBody>
          <a:bodyPr lIns="86832" tIns="43416" rIns="86832" bIns="43416"/>
          <a:lstStyle/>
          <a:p>
            <a:pPr>
              <a:lnSpc>
                <a:spcPct val="100000"/>
              </a:lnSpc>
            </a:pPr>
            <a:fld id="{DBA225EC-67CF-4DEE-9648-F15466E4637E}" type="slidenum">
              <a:rPr lang="en-GB" sz="1400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lnSpc>
                  <a:spcPct val="100000"/>
                </a:lnSpc>
              </a:pPr>
              <a:t>12</a:t>
            </a:fld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992147" y="3228656"/>
            <a:ext cx="7939688" cy="3058651"/>
          </a:xfrm>
          <a:prstGeom prst="rect">
            <a:avLst/>
          </a:prstGeom>
        </p:spPr>
        <p:txBody>
          <a:bodyPr lIns="86832" tIns="43416" rIns="86832" bIns="43416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1" y="0"/>
            <a:ext cx="504" cy="239"/>
          </a:xfrm>
          <a:prstGeom prst="rect">
            <a:avLst/>
          </a:prstGeom>
          <a:noFill/>
          <a:ln>
            <a:noFill/>
          </a:ln>
        </p:spPr>
        <p:txBody>
          <a:bodyPr lIns="86832" tIns="43416" rIns="86832" bIns="43416"/>
          <a:lstStyle/>
          <a:p>
            <a:pPr>
              <a:lnSpc>
                <a:spcPct val="100000"/>
              </a:lnSpc>
            </a:pPr>
            <a:fld id="{D4AD6DDC-3645-48CA-A3EF-6C111C76F04B}" type="slidenum">
              <a:rPr lang="en-GB" sz="1400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lnSpc>
                  <a:spcPct val="100000"/>
                </a:lnSpc>
              </a:pPr>
              <a:t>13</a:t>
            </a:fld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992147" y="3228656"/>
            <a:ext cx="7939688" cy="3058651"/>
          </a:xfrm>
          <a:prstGeom prst="rect">
            <a:avLst/>
          </a:prstGeom>
        </p:spPr>
        <p:txBody>
          <a:bodyPr lIns="86832" tIns="43416" rIns="86832" bIns="43416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1" y="0"/>
            <a:ext cx="504" cy="239"/>
          </a:xfrm>
          <a:prstGeom prst="rect">
            <a:avLst/>
          </a:prstGeom>
          <a:noFill/>
          <a:ln>
            <a:noFill/>
          </a:ln>
        </p:spPr>
        <p:txBody>
          <a:bodyPr lIns="86832" tIns="43416" rIns="86832" bIns="43416"/>
          <a:lstStyle/>
          <a:p>
            <a:pPr>
              <a:lnSpc>
                <a:spcPct val="100000"/>
              </a:lnSpc>
            </a:pPr>
            <a:fld id="{D4AD6DDC-3645-48CA-A3EF-6C111C76F04B}" type="slidenum">
              <a:rPr lang="en-GB" sz="1400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lnSpc>
                  <a:spcPct val="100000"/>
                </a:lnSpc>
              </a:pPr>
              <a:t>14</a:t>
            </a:fld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992147" y="3228656"/>
            <a:ext cx="7939688" cy="3058651"/>
          </a:xfrm>
          <a:prstGeom prst="rect">
            <a:avLst/>
          </a:prstGeom>
        </p:spPr>
        <p:txBody>
          <a:bodyPr lIns="86832" tIns="43416" rIns="86832" bIns="43416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1" y="0"/>
            <a:ext cx="504" cy="239"/>
          </a:xfrm>
          <a:prstGeom prst="rect">
            <a:avLst/>
          </a:prstGeom>
          <a:noFill/>
          <a:ln>
            <a:noFill/>
          </a:ln>
        </p:spPr>
        <p:txBody>
          <a:bodyPr lIns="86832" tIns="43416" rIns="86832" bIns="43416"/>
          <a:lstStyle/>
          <a:p>
            <a:pPr>
              <a:lnSpc>
                <a:spcPct val="100000"/>
              </a:lnSpc>
            </a:pPr>
            <a:fld id="{D4AD6DDC-3645-48CA-A3EF-6C111C76F04B}" type="slidenum">
              <a:rPr lang="en-GB" sz="1400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lnSpc>
                  <a:spcPct val="100000"/>
                </a:lnSpc>
              </a:pPr>
              <a:t>15</a:t>
            </a:fld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992147" y="3228656"/>
            <a:ext cx="7939688" cy="3058651"/>
          </a:xfrm>
          <a:prstGeom prst="rect">
            <a:avLst/>
          </a:prstGeom>
        </p:spPr>
        <p:txBody>
          <a:bodyPr lIns="86832" tIns="43416" rIns="86832" bIns="43416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2313" y="515938"/>
            <a:ext cx="3398837" cy="2549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92223" y="3228553"/>
            <a:ext cx="7939977" cy="3058795"/>
          </a:xfr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2313" y="515938"/>
            <a:ext cx="3398837" cy="2549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92223" y="3228553"/>
            <a:ext cx="7939977" cy="3058795"/>
          </a:xfr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none" anchor="ctr"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2313" y="515938"/>
            <a:ext cx="3398837" cy="2549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92223" y="3228553"/>
            <a:ext cx="7939977" cy="3058795"/>
          </a:xfr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none" anchor="ctr"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1" y="0"/>
            <a:ext cx="504" cy="239"/>
          </a:xfrm>
          <a:prstGeom prst="rect">
            <a:avLst/>
          </a:prstGeom>
          <a:noFill/>
          <a:ln>
            <a:noFill/>
          </a:ln>
        </p:spPr>
        <p:txBody>
          <a:bodyPr lIns="86832" tIns="43416" rIns="86832" bIns="43416"/>
          <a:lstStyle/>
          <a:p>
            <a:pPr>
              <a:lnSpc>
                <a:spcPct val="100000"/>
              </a:lnSpc>
            </a:pPr>
            <a:fld id="{65531C1A-50D8-49C8-B1DC-41F1F21DF742}" type="slidenum">
              <a:rPr lang="en-GB" sz="1400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lnSpc>
                  <a:spcPct val="100000"/>
                </a:lnSpc>
              </a:pPr>
              <a:t>2</a:t>
            </a:fld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992147" y="3228656"/>
            <a:ext cx="7939688" cy="3058651"/>
          </a:xfrm>
          <a:prstGeom prst="rect">
            <a:avLst/>
          </a:prstGeom>
        </p:spPr>
        <p:txBody>
          <a:bodyPr lIns="86832" tIns="43416" rIns="86832" bIns="43416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1" y="0"/>
            <a:ext cx="504" cy="239"/>
          </a:xfrm>
          <a:prstGeom prst="rect">
            <a:avLst/>
          </a:prstGeom>
          <a:noFill/>
          <a:ln>
            <a:noFill/>
          </a:ln>
        </p:spPr>
        <p:txBody>
          <a:bodyPr lIns="86832" tIns="43416" rIns="86832" bIns="43416"/>
          <a:lstStyle/>
          <a:p>
            <a:pPr>
              <a:lnSpc>
                <a:spcPct val="100000"/>
              </a:lnSpc>
            </a:pPr>
            <a:fld id="{8A8FF367-8288-4357-86D7-EB5BA3423D8F}" type="slidenum">
              <a:rPr lang="en-GB" sz="1400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lnSpc>
                  <a:spcPct val="100000"/>
                </a:lnSpc>
              </a:pPr>
              <a:t>3</a:t>
            </a:fld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992147" y="3228656"/>
            <a:ext cx="7939688" cy="3058651"/>
          </a:xfrm>
          <a:prstGeom prst="rect">
            <a:avLst/>
          </a:prstGeom>
        </p:spPr>
        <p:txBody>
          <a:bodyPr lIns="86832" tIns="43416" rIns="86832" bIns="43416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1" y="0"/>
            <a:ext cx="504" cy="239"/>
          </a:xfrm>
          <a:prstGeom prst="rect">
            <a:avLst/>
          </a:prstGeom>
          <a:noFill/>
          <a:ln>
            <a:noFill/>
          </a:ln>
        </p:spPr>
        <p:txBody>
          <a:bodyPr lIns="86832" tIns="43416" rIns="86832" bIns="43416"/>
          <a:lstStyle/>
          <a:p>
            <a:pPr>
              <a:lnSpc>
                <a:spcPct val="100000"/>
              </a:lnSpc>
            </a:pPr>
            <a:fld id="{B8227748-93C8-4C7A-84CF-236750334050}" type="slidenum">
              <a:rPr lang="en-GB" sz="1400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lnSpc>
                  <a:spcPct val="100000"/>
                </a:lnSpc>
              </a:pPr>
              <a:t>4</a:t>
            </a:fld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992147" y="3228656"/>
            <a:ext cx="7939688" cy="3058651"/>
          </a:xfrm>
          <a:prstGeom prst="rect">
            <a:avLst/>
          </a:prstGeom>
        </p:spPr>
        <p:txBody>
          <a:bodyPr lIns="86832" tIns="43416" rIns="86832" bIns="43416" anchor="ctr"/>
          <a:lstStyle/>
          <a:p>
            <a:endParaRPr/>
          </a:p>
        </p:txBody>
      </p:sp>
      <p:sp>
        <p:nvSpPr>
          <p:cNvPr id="127" name="CustomShape 3"/>
          <p:cNvSpPr/>
          <p:nvPr/>
        </p:nvSpPr>
        <p:spPr>
          <a:xfrm>
            <a:off x="0" y="0"/>
            <a:ext cx="1510" cy="7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2313" y="515938"/>
            <a:ext cx="3398837" cy="2549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92223" y="3228553"/>
            <a:ext cx="7939977" cy="3058795"/>
          </a:xfr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88221"/>
          <a:lstStyle/>
          <a:p>
            <a:pPr>
              <a:spcBef>
                <a:spcPct val="0"/>
              </a:spcBef>
              <a:tabLst>
                <a:tab pos="698419" algn="l"/>
                <a:tab pos="1396837" algn="l"/>
                <a:tab pos="2095256" algn="l"/>
                <a:tab pos="2793675" algn="l"/>
                <a:tab pos="3492094" algn="l"/>
                <a:tab pos="4190512" algn="l"/>
                <a:tab pos="4888931" algn="l"/>
              </a:tabLst>
            </a:pPr>
            <a:r>
              <a:rPr lang="en-US" sz="1900">
                <a:latin typeface="Arial" charset="0"/>
                <a:ea typeface="SimSun" charset="0"/>
                <a:cs typeface="SimSun" charset="0"/>
              </a:rPr>
              <a:t>The Director holds a full time position at the Université de Nice. Colleagues at the Scientific Council, the Executive Board and the Management team serve on a voluntary basis</a:t>
            </a: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1" y="0"/>
            <a:ext cx="2221" cy="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21" tIns="88221" rIns="88221" bIns="44111"/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00000"/>
              </a:lnSpc>
            </a:pPr>
            <a:fld id="{A962489E-C887-2F45-B79D-8EFB1777D0D5}" type="slidenum">
              <a:rPr lang="en-US">
                <a:solidFill>
                  <a:srgbClr val="000000"/>
                </a:solidFill>
                <a:latin typeface="Calibri" charset="0"/>
                <a:cs typeface="Arial" charset="0"/>
              </a:rPr>
              <a:pPr eaLnBrk="1">
                <a:lnSpc>
                  <a:spcPct val="100000"/>
                </a:lnSpc>
              </a:pPr>
              <a:t>5</a:t>
            </a:fld>
            <a:endParaRPr lang="en-US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1" y="0"/>
            <a:ext cx="504" cy="239"/>
          </a:xfrm>
          <a:prstGeom prst="rect">
            <a:avLst/>
          </a:prstGeom>
          <a:noFill/>
          <a:ln>
            <a:noFill/>
          </a:ln>
        </p:spPr>
        <p:txBody>
          <a:bodyPr lIns="86832" tIns="43416" rIns="86832" bIns="43416"/>
          <a:lstStyle/>
          <a:p>
            <a:pPr>
              <a:lnSpc>
                <a:spcPct val="100000"/>
              </a:lnSpc>
            </a:pPr>
            <a:fld id="{A63E7320-C006-45A6-BD9F-3044A158C06A}" type="slidenum">
              <a:rPr lang="en-GB" sz="1400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lnSpc>
                  <a:spcPct val="100000"/>
                </a:lnSpc>
              </a:pPr>
              <a:t>6</a:t>
            </a:fld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992147" y="3228656"/>
            <a:ext cx="7939688" cy="3058651"/>
          </a:xfrm>
          <a:prstGeom prst="rect">
            <a:avLst/>
          </a:prstGeom>
        </p:spPr>
        <p:txBody>
          <a:bodyPr lIns="86832" tIns="43416" rIns="86832" bIns="43416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1" y="0"/>
            <a:ext cx="504" cy="239"/>
          </a:xfrm>
          <a:prstGeom prst="rect">
            <a:avLst/>
          </a:prstGeom>
          <a:noFill/>
          <a:ln>
            <a:noFill/>
          </a:ln>
        </p:spPr>
        <p:txBody>
          <a:bodyPr lIns="86832" tIns="43416" rIns="86832" bIns="43416"/>
          <a:lstStyle/>
          <a:p>
            <a:pPr>
              <a:lnSpc>
                <a:spcPct val="100000"/>
              </a:lnSpc>
            </a:pPr>
            <a:fld id="{ECB96FD9-AA34-46A3-A72C-5F2567F9C1A3}" type="slidenum">
              <a:rPr lang="en-GB" sz="1400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lnSpc>
                  <a:spcPct val="100000"/>
                </a:lnSpc>
              </a:pPr>
              <a:t>7</a:t>
            </a:fld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992147" y="3228656"/>
            <a:ext cx="7939688" cy="3058651"/>
          </a:xfrm>
          <a:prstGeom prst="rect">
            <a:avLst/>
          </a:prstGeom>
        </p:spPr>
        <p:txBody>
          <a:bodyPr lIns="86832" tIns="43416" rIns="86832" bIns="43416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1" y="0"/>
            <a:ext cx="504" cy="239"/>
          </a:xfrm>
          <a:prstGeom prst="rect">
            <a:avLst/>
          </a:prstGeom>
          <a:noFill/>
          <a:ln>
            <a:noFill/>
          </a:ln>
        </p:spPr>
        <p:txBody>
          <a:bodyPr lIns="86832" tIns="43416" rIns="86832" bIns="43416"/>
          <a:lstStyle/>
          <a:p>
            <a:pPr>
              <a:lnSpc>
                <a:spcPct val="100000"/>
              </a:lnSpc>
            </a:pPr>
            <a:fld id="{7F7CD96B-36B0-4FDF-B0C5-D56E65B2D0EC}" type="slidenum">
              <a:rPr lang="en-GB" sz="1400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lnSpc>
                  <a:spcPct val="100000"/>
                </a:lnSpc>
              </a:pPr>
              <a:t>8</a:t>
            </a:fld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992147" y="3228656"/>
            <a:ext cx="7939688" cy="3058651"/>
          </a:xfrm>
          <a:prstGeom prst="rect">
            <a:avLst/>
          </a:prstGeom>
        </p:spPr>
        <p:txBody>
          <a:bodyPr lIns="86832" tIns="43416" rIns="86832" bIns="43416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2313" y="515938"/>
            <a:ext cx="3398837" cy="2549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92223" y="3228553"/>
            <a:ext cx="7939977" cy="3058795"/>
          </a:xfr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5000" cy="684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7200"/>
          </a:xfrm>
          <a:prstGeom prst="rect">
            <a:avLst/>
          </a:prstGeom>
        </p:spPr>
        <p:txBody>
          <a:bodyPr lIns="0" tIns="0" rIns="0" bIns="0"/>
          <a:lstStyle/>
          <a:p>
            <a:pPr algn="just"/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8046360" cy="1897200"/>
          </a:xfrm>
          <a:prstGeom prst="rect">
            <a:avLst/>
          </a:prstGeom>
        </p:spPr>
        <p:txBody>
          <a:bodyPr lIns="0" tIns="0" rIns="0" bIns="0"/>
          <a:lstStyle/>
          <a:p>
            <a:pPr algn="just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5000" cy="684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520" cy="1897200"/>
          </a:xfrm>
          <a:prstGeom prst="rect">
            <a:avLst/>
          </a:prstGeom>
        </p:spPr>
        <p:txBody>
          <a:bodyPr lIns="0" tIns="0" rIns="0" bIns="0"/>
          <a:lstStyle/>
          <a:p>
            <a:pPr algn="just"/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580280" y="1604520"/>
            <a:ext cx="3926520" cy="1897200"/>
          </a:xfrm>
          <a:prstGeom prst="rect">
            <a:avLst/>
          </a:prstGeom>
        </p:spPr>
        <p:txBody>
          <a:bodyPr lIns="0" tIns="0" rIns="0" bIns="0"/>
          <a:lstStyle/>
          <a:p>
            <a:pPr algn="just"/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580280" y="3682440"/>
            <a:ext cx="3926520" cy="1897200"/>
          </a:xfrm>
          <a:prstGeom prst="rect">
            <a:avLst/>
          </a:prstGeom>
        </p:spPr>
        <p:txBody>
          <a:bodyPr lIns="0" tIns="0" rIns="0" bIns="0"/>
          <a:lstStyle/>
          <a:p>
            <a:pPr algn="just"/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3682440"/>
            <a:ext cx="3926520" cy="1897200"/>
          </a:xfrm>
          <a:prstGeom prst="rect">
            <a:avLst/>
          </a:prstGeom>
        </p:spPr>
        <p:txBody>
          <a:bodyPr lIns="0" tIns="0" rIns="0" bIns="0"/>
          <a:lstStyle/>
          <a:p>
            <a:pPr algn="just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5000" cy="684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lIns="0" tIns="0" rIns="0" bIns="0"/>
          <a:lstStyle/>
          <a:p>
            <a:pPr algn="just"/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lIns="0" tIns="0" rIns="0" bIns="0"/>
          <a:lstStyle/>
          <a:p>
            <a:pPr algn="just"/>
            <a:endParaRPr/>
          </a:p>
        </p:txBody>
      </p:sp>
      <p:pic>
        <p:nvPicPr>
          <p:cNvPr id="86" name="Image 85"/>
          <p:cNvPicPr/>
          <p:nvPr/>
        </p:nvPicPr>
        <p:blipFill>
          <a:blip r:embed="rId2"/>
          <a:stretch/>
        </p:blipFill>
        <p:spPr>
          <a:xfrm>
            <a:off x="1987560" y="160416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87" name="Image 86"/>
          <p:cNvPicPr/>
          <p:nvPr/>
        </p:nvPicPr>
        <p:blipFill>
          <a:blip r:embed="rId2"/>
          <a:stretch/>
        </p:blipFill>
        <p:spPr>
          <a:xfrm>
            <a:off x="1987560" y="160416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228600" y="914400"/>
            <a:ext cx="8915400" cy="1588"/>
          </a:xfrm>
          <a:prstGeom prst="line">
            <a:avLst/>
          </a:prstGeom>
          <a:noFill/>
          <a:ln w="28440">
            <a:solidFill>
              <a:srgbClr val="58A618"/>
            </a:solidFill>
            <a:round/>
            <a:headEnd/>
            <a:tailEnd/>
          </a:ln>
        </p:spPr>
        <p:txBody>
          <a:bodyPr/>
          <a:lstStyle/>
          <a:p>
            <a:pPr>
              <a:buFont typeface="Times New Roman" pitchFamily="-109" charset="0"/>
              <a:buNone/>
              <a:defRPr/>
            </a:pPr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5213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0"/>
            <a:r>
              <a:rPr lang="en-GB" dirty="0"/>
              <a:t>Click to edit the title text format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7147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5000" cy="684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5000" cy="684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lIns="0" tIns="0" rIns="0" bIns="0"/>
          <a:lstStyle/>
          <a:p>
            <a:pPr algn="just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5000" cy="684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520" cy="3977640"/>
          </a:xfrm>
          <a:prstGeom prst="rect">
            <a:avLst/>
          </a:prstGeom>
        </p:spPr>
        <p:txBody>
          <a:bodyPr lIns="0" tIns="0" rIns="0" bIns="0"/>
          <a:lstStyle/>
          <a:p>
            <a:pPr algn="just"/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80280" y="1604520"/>
            <a:ext cx="3926520" cy="3977640"/>
          </a:xfrm>
          <a:prstGeom prst="rect">
            <a:avLst/>
          </a:prstGeom>
        </p:spPr>
        <p:txBody>
          <a:bodyPr lIns="0" tIns="0" rIns="0" bIns="0"/>
          <a:lstStyle/>
          <a:p>
            <a:pPr algn="just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5000" cy="684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228600" y="228600"/>
            <a:ext cx="8685000" cy="3171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5000" cy="684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520" cy="1897200"/>
          </a:xfrm>
          <a:prstGeom prst="rect">
            <a:avLst/>
          </a:prstGeom>
        </p:spPr>
        <p:txBody>
          <a:bodyPr lIns="0" tIns="0" rIns="0" bIns="0"/>
          <a:lstStyle/>
          <a:p>
            <a:pPr algn="just"/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3926520" cy="1897200"/>
          </a:xfrm>
          <a:prstGeom prst="rect">
            <a:avLst/>
          </a:prstGeom>
        </p:spPr>
        <p:txBody>
          <a:bodyPr lIns="0" tIns="0" rIns="0" bIns="0"/>
          <a:lstStyle/>
          <a:p>
            <a:pPr algn="just"/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80280" y="1604520"/>
            <a:ext cx="3926520" cy="3977640"/>
          </a:xfrm>
          <a:prstGeom prst="rect">
            <a:avLst/>
          </a:prstGeom>
        </p:spPr>
        <p:txBody>
          <a:bodyPr lIns="0" tIns="0" rIns="0" bIns="0"/>
          <a:lstStyle/>
          <a:p>
            <a:pPr algn="just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5000" cy="684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520" cy="3977640"/>
          </a:xfrm>
          <a:prstGeom prst="rect">
            <a:avLst/>
          </a:prstGeom>
        </p:spPr>
        <p:txBody>
          <a:bodyPr lIns="0" tIns="0" rIns="0" bIns="0"/>
          <a:lstStyle/>
          <a:p>
            <a:pPr algn="just"/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80280" y="1604520"/>
            <a:ext cx="3926520" cy="1897200"/>
          </a:xfrm>
          <a:prstGeom prst="rect">
            <a:avLst/>
          </a:prstGeom>
        </p:spPr>
        <p:txBody>
          <a:bodyPr lIns="0" tIns="0" rIns="0" bIns="0"/>
          <a:lstStyle/>
          <a:p>
            <a:pPr algn="just"/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80280" y="3682440"/>
            <a:ext cx="3926520" cy="1897200"/>
          </a:xfrm>
          <a:prstGeom prst="rect">
            <a:avLst/>
          </a:prstGeom>
        </p:spPr>
        <p:txBody>
          <a:bodyPr lIns="0" tIns="0" rIns="0" bIns="0"/>
          <a:lstStyle/>
          <a:p>
            <a:pPr algn="just"/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5000" cy="684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520" cy="1897200"/>
          </a:xfrm>
          <a:prstGeom prst="rect">
            <a:avLst/>
          </a:prstGeom>
        </p:spPr>
        <p:txBody>
          <a:bodyPr lIns="0" tIns="0" rIns="0" bIns="0"/>
          <a:lstStyle/>
          <a:p>
            <a:pPr algn="just"/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80280" y="1604520"/>
            <a:ext cx="3926520" cy="1897200"/>
          </a:xfrm>
          <a:prstGeom prst="rect">
            <a:avLst/>
          </a:prstGeom>
        </p:spPr>
        <p:txBody>
          <a:bodyPr lIns="0" tIns="0" rIns="0" bIns="0"/>
          <a:lstStyle/>
          <a:p>
            <a:pPr algn="just"/>
            <a:endParaRPr/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682440"/>
            <a:ext cx="8046360" cy="1897200"/>
          </a:xfrm>
          <a:prstGeom prst="rect">
            <a:avLst/>
          </a:prstGeom>
        </p:spPr>
        <p:txBody>
          <a:bodyPr lIns="0" tIns="0" rIns="0" bIns="0"/>
          <a:lstStyle/>
          <a:p>
            <a:pPr algn="just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Line 1"/>
          <p:cNvSpPr/>
          <p:nvPr/>
        </p:nvSpPr>
        <p:spPr>
          <a:xfrm>
            <a:off x="257040" y="6278400"/>
            <a:ext cx="7010280" cy="3240"/>
          </a:xfrm>
          <a:prstGeom prst="line">
            <a:avLst/>
          </a:prstGeom>
          <a:ln w="28440">
            <a:solidFill>
              <a:srgbClr val="58A618"/>
            </a:solidFill>
            <a:round/>
          </a:ln>
        </p:spPr>
      </p:sp>
      <p:sp>
        <p:nvSpPr>
          <p:cNvPr id="48" name="CustomShape 2"/>
          <p:cNvSpPr/>
          <p:nvPr/>
        </p:nvSpPr>
        <p:spPr>
          <a:xfrm>
            <a:off x="155520" y="5943600"/>
            <a:ext cx="6402240" cy="639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1440" rIns="90000" bIns="45000"/>
          <a:lstStyle/>
          <a:p>
            <a:pPr>
              <a:lnSpc>
                <a:spcPct val="100000"/>
              </a:lnSpc>
            </a:pPr>
            <a:r>
              <a:rPr lang="en-GB" sz="1400" strike="noStrike">
                <a:solidFill>
                  <a:srgbClr val="404040"/>
                </a:solidFill>
                <a:latin typeface="Helvetica Neue"/>
                <a:ea typeface="ＭＳ Ｐゴシック"/>
              </a:rPr>
              <a:t>CENTRE INTERNATIONAL DE MATHÉMATIQUES PURES ET APPLIQUÉES</a:t>
            </a:r>
            <a:endParaRPr/>
          </a:p>
          <a:p>
            <a:pPr>
              <a:lnSpc>
                <a:spcPct val="100000"/>
              </a:lnSpc>
            </a:pPr>
            <a:r>
              <a:rPr lang="en-GB" sz="1400" strike="noStrike">
                <a:solidFill>
                  <a:srgbClr val="404040"/>
                </a:solidFill>
                <a:latin typeface="Helvetica Neue"/>
                <a:ea typeface="ＭＳ Ｐゴシック"/>
              </a:rPr>
              <a:t>INTERNATIONAL CENTRE FOR PURE AND APPLIED MATHEMATICS</a:t>
            </a:r>
            <a:endParaRPr/>
          </a:p>
        </p:txBody>
      </p:sp>
      <p:sp>
        <p:nvSpPr>
          <p:cNvPr id="49" name="Line 3"/>
          <p:cNvSpPr/>
          <p:nvPr/>
        </p:nvSpPr>
        <p:spPr>
          <a:xfrm>
            <a:off x="228600" y="914400"/>
            <a:ext cx="8915400" cy="1440"/>
          </a:xfrm>
          <a:prstGeom prst="line">
            <a:avLst/>
          </a:prstGeom>
          <a:ln w="28440">
            <a:solidFill>
              <a:srgbClr val="58A618"/>
            </a:solidFill>
            <a:round/>
          </a:ln>
        </p:spPr>
      </p:sp>
      <p:pic>
        <p:nvPicPr>
          <p:cNvPr id="50" name="Picture 4"/>
          <p:cNvPicPr/>
          <p:nvPr/>
        </p:nvPicPr>
        <p:blipFill>
          <a:blip r:embed="rId15"/>
          <a:stretch/>
        </p:blipFill>
        <p:spPr>
          <a:xfrm>
            <a:off x="7848720" y="5486400"/>
            <a:ext cx="786960" cy="1186920"/>
          </a:xfrm>
          <a:prstGeom prst="rect">
            <a:avLst/>
          </a:prstGeom>
          <a:ln>
            <a:noFill/>
          </a:ln>
        </p:spPr>
      </p:pic>
      <p:sp>
        <p:nvSpPr>
          <p:cNvPr id="51" name="Line 4"/>
          <p:cNvSpPr/>
          <p:nvPr/>
        </p:nvSpPr>
        <p:spPr>
          <a:xfrm>
            <a:off x="228600" y="914400"/>
            <a:ext cx="8915400" cy="1440"/>
          </a:xfrm>
          <a:prstGeom prst="line">
            <a:avLst/>
          </a:prstGeom>
          <a:ln w="28440">
            <a:solidFill>
              <a:srgbClr val="58A618"/>
            </a:solidFill>
            <a:round/>
          </a:ln>
        </p:spPr>
      </p:sp>
      <p:sp>
        <p:nvSpPr>
          <p:cNvPr id="52" name="PlaceHolder 5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5000" cy="684000"/>
          </a:xfrm>
          <a:prstGeom prst="rect">
            <a:avLst/>
          </a:prstGeom>
        </p:spPr>
        <p:txBody>
          <a:bodyPr tIns="91440"/>
          <a:lstStyle/>
          <a:p>
            <a:pPr>
              <a:lnSpc>
                <a:spcPct val="100000"/>
              </a:lnSpc>
            </a:pPr>
            <a:r>
              <a:rPr lang="en-GB" sz="2600" strike="noStrike">
                <a:solidFill>
                  <a:srgbClr val="808080"/>
                </a:solidFill>
                <a:latin typeface="Helvetica Neue"/>
                <a:ea typeface="ＭＳ Ｐゴシック"/>
              </a:rPr>
              <a:t>Click to edit the title text formatClick to edit the title text format</a:t>
            </a:r>
            <a:endParaRPr/>
          </a:p>
        </p:txBody>
      </p:sp>
      <p:sp>
        <p:nvSpPr>
          <p:cNvPr id="53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lIns="0" tIns="0" rIns="0" bIns="0"/>
          <a:lstStyle/>
          <a:p>
            <a:pPr algn="just">
              <a:buSzPct val="45000"/>
              <a:buFont typeface="StarSymbol"/>
              <a:buChar char=""/>
            </a:pPr>
            <a:r>
              <a:rPr lang="en-GB" sz="2200">
                <a:latin typeface="Helvetica Neue"/>
              </a:rPr>
              <a:t>Cliquez pour éditer le format du plan de texte</a:t>
            </a:r>
            <a:endParaRPr/>
          </a:p>
          <a:p>
            <a:pPr lvl="1" algn="just">
              <a:buSzPct val="75000"/>
              <a:buFont typeface="StarSymbol"/>
              <a:buChar char=""/>
            </a:pPr>
            <a:r>
              <a:rPr lang="en-GB" sz="2000">
                <a:latin typeface="Helvetica Neue"/>
              </a:rPr>
              <a:t>Second niveau de plan</a:t>
            </a:r>
            <a:endParaRPr/>
          </a:p>
          <a:p>
            <a:pPr lvl="2" algn="just">
              <a:buSzPct val="45000"/>
              <a:buFont typeface="StarSymbol"/>
              <a:buChar char=""/>
            </a:pPr>
            <a:r>
              <a:rPr lang="en-GB" sz="2000">
                <a:latin typeface="Helvetica Neue"/>
              </a:rPr>
              <a:t>Troisième niveau de plan</a:t>
            </a:r>
            <a:endParaRPr/>
          </a:p>
          <a:p>
            <a:pPr lvl="3" algn="just">
              <a:buSzPct val="75000"/>
              <a:buFont typeface="StarSymbol"/>
              <a:buChar char=""/>
            </a:pPr>
            <a:r>
              <a:rPr lang="en-GB" sz="2000">
                <a:latin typeface="Helvetica Neue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Helvetica Neue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Helvetica Neue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Helvetica Neue"/>
              </a:rPr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/>
          </p:nvPr>
        </p:nvSpPr>
        <p:spPr>
          <a:xfrm>
            <a:off x="251520" y="1628800"/>
            <a:ext cx="8252040" cy="4320480"/>
          </a:xfrm>
        </p:spPr>
        <p:txBody>
          <a:bodyPr/>
          <a:lstStyle/>
          <a:p>
            <a:pPr algn="ctr"/>
            <a:r>
              <a:rPr lang="en-GB" b="1" dirty="0" smtClean="0"/>
              <a:t>CIMPA</a:t>
            </a:r>
            <a:endParaRPr lang="en-GB" b="1" dirty="0" smtClean="0"/>
          </a:p>
          <a:p>
            <a:pPr algn="ctr"/>
            <a:r>
              <a:rPr lang="fr-FR" sz="1200" dirty="0" smtClean="0"/>
              <a:t>Roma 3 - </a:t>
            </a:r>
            <a:r>
              <a:rPr lang="en-GB" sz="1200" dirty="0" smtClean="0"/>
              <a:t>January</a:t>
            </a:r>
            <a:r>
              <a:rPr lang="fr-FR" sz="1200" dirty="0" smtClean="0"/>
              <a:t> 2015</a:t>
            </a:r>
            <a:endParaRPr lang="fr-FR" sz="1200" dirty="0" smtClean="0"/>
          </a:p>
          <a:p>
            <a:pPr algn="ctr"/>
            <a:r>
              <a:rPr lang="fr-FR" sz="1200" dirty="0" smtClean="0"/>
              <a:t>Michel Waldschmidt</a:t>
            </a:r>
            <a:endParaRPr lang="fr-FR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48296"/>
            <a:ext cx="1440160" cy="38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218163"/>
            <a:ext cx="480293" cy="48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0695" y="5165280"/>
            <a:ext cx="504056" cy="51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180566"/>
            <a:ext cx="760360" cy="5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6938" y="5244575"/>
            <a:ext cx="902005" cy="56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4562" y="5315951"/>
            <a:ext cx="1249679" cy="34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4674" y="5254381"/>
            <a:ext cx="1204622" cy="45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8348" y="5218163"/>
            <a:ext cx="744294" cy="61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631" y="100357"/>
            <a:ext cx="8892480" cy="206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699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228600" y="228600"/>
            <a:ext cx="8686440" cy="68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45000"/>
          <a:lstStyle/>
          <a:p>
            <a:pPr>
              <a:lnSpc>
                <a:spcPct val="100000"/>
              </a:lnSpc>
            </a:pPr>
            <a:r>
              <a:rPr lang="en-GB" sz="3000" b="1" strike="noStrike">
                <a:solidFill>
                  <a:srgbClr val="000000"/>
                </a:solidFill>
                <a:latin typeface="Helvetica Neue"/>
                <a:ea typeface="ＭＳ Ｐゴシック"/>
              </a:rPr>
              <a:t>CIMPA Research Schools</a:t>
            </a:r>
            <a:endParaRPr/>
          </a:p>
        </p:txBody>
      </p:sp>
      <p:sp>
        <p:nvSpPr>
          <p:cNvPr id="103" name="CustomShape 2"/>
          <p:cNvSpPr/>
          <p:nvPr/>
        </p:nvSpPr>
        <p:spPr>
          <a:xfrm>
            <a:off x="228600" y="1143000"/>
            <a:ext cx="8686440" cy="464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45000"/>
          <a:lstStyle/>
          <a:p>
            <a:pPr>
              <a:buSzPct val="45000"/>
              <a:buFont typeface="Wingdings" charset="2"/>
              <a:buChar char=""/>
            </a:pPr>
            <a:r>
              <a:rPr lang="en-GB" sz="2000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Helvetica Neue"/>
                <a:ea typeface="ＭＳ Ｐゴシック"/>
              </a:rPr>
              <a:t>O</a:t>
            </a:r>
            <a:r>
              <a:rPr lang="en-GB" sz="2000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pen </a:t>
            </a:r>
            <a:r>
              <a:rPr lang="en-GB" sz="2000" dirty="0">
                <a:solidFill>
                  <a:srgbClr val="000000"/>
                </a:solidFill>
                <a:latin typeface="Helvetica Neue"/>
                <a:ea typeface="ＭＳ Ｐゴシック"/>
              </a:rPr>
              <a:t>call every </a:t>
            </a:r>
            <a:r>
              <a:rPr lang="en-GB" sz="2000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year: </a:t>
            </a:r>
            <a:r>
              <a:rPr lang="en-GB" sz="2000" strike="noStrike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proposals for two-week schools come from everywhere, some </a:t>
            </a:r>
            <a:r>
              <a:rPr lang="en-GB" sz="2000" strike="noStrike" dirty="0">
                <a:solidFill>
                  <a:srgbClr val="000000"/>
                </a:solidFill>
                <a:latin typeface="Helvetica Neue"/>
                <a:ea typeface="ＭＳ Ｐゴシック"/>
              </a:rPr>
              <a:t>are encouraged by CIMPA members</a:t>
            </a:r>
            <a:r>
              <a:rPr lang="en-GB" sz="2000" strike="noStrike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,</a:t>
            </a:r>
            <a:br>
              <a:rPr lang="en-GB" sz="2000" strike="noStrike" dirty="0" smtClean="0">
                <a:solidFill>
                  <a:srgbClr val="000000"/>
                </a:solidFill>
                <a:latin typeface="Helvetica Neue"/>
                <a:ea typeface="ＭＳ Ｐゴシック"/>
              </a:rPr>
            </a:br>
            <a:endParaRPr lang="en-GB" sz="2000" strike="noStrike" dirty="0" smtClean="0">
              <a:solidFill>
                <a:srgbClr val="000000"/>
              </a:solidFill>
              <a:latin typeface="Helvetica Neue"/>
              <a:ea typeface="ＭＳ Ｐゴシック"/>
            </a:endParaRPr>
          </a:p>
          <a:p>
            <a:pPr>
              <a:buSzPct val="45000"/>
              <a:buFont typeface="Wingdings" charset="2"/>
              <a:buChar char=""/>
            </a:pPr>
            <a:r>
              <a:rPr lang="en-GB" sz="2000" dirty="0">
                <a:solidFill>
                  <a:srgbClr val="000000"/>
                </a:solidFill>
                <a:latin typeface="Helvetica Neue"/>
                <a:ea typeface="ＭＳ Ｐゴシック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the road-map is crucial,</a:t>
            </a:r>
            <a:r>
              <a:rPr lang="en-GB" sz="2000" dirty="0">
                <a:solidFill>
                  <a:srgbClr val="000000"/>
                </a:solidFill>
                <a:latin typeface="Helvetica Neue"/>
                <a:ea typeface="ＭＳ Ｐゴシック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organization is local </a:t>
            </a:r>
            <a:r>
              <a:rPr lang="en-GB" sz="2000" dirty="0">
                <a:solidFill>
                  <a:srgbClr val="000000"/>
                </a:solidFill>
                <a:latin typeface="Helvetica Neue"/>
                <a:ea typeface="ＭＳ Ｐゴシック"/>
              </a:rPr>
              <a:t>with help from CIMPA, </a:t>
            </a:r>
            <a:r>
              <a:rPr lang="en-GB" sz="2000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using </a:t>
            </a:r>
            <a:r>
              <a:rPr lang="en-GB" sz="2000" dirty="0">
                <a:solidFill>
                  <a:srgbClr val="000000"/>
                </a:solidFill>
                <a:latin typeface="Helvetica Neue"/>
                <a:ea typeface="ＭＳ Ｐゴシック"/>
              </a:rPr>
              <a:t>a North-South-South format</a:t>
            </a:r>
            <a:r>
              <a:rPr lang="en-GB" sz="2000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.</a:t>
            </a:r>
            <a:r>
              <a:rPr lang="en-GB" sz="2000" strike="noStrike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/>
            </a:r>
            <a:br>
              <a:rPr lang="en-GB" sz="2000" strike="noStrike" dirty="0" smtClean="0">
                <a:solidFill>
                  <a:srgbClr val="000000"/>
                </a:solidFill>
                <a:latin typeface="Helvetica Neue"/>
                <a:ea typeface="ＭＳ Ｐゴシック"/>
              </a:rPr>
            </a:br>
            <a:endParaRPr sz="2000" dirty="0"/>
          </a:p>
          <a:p>
            <a:pPr>
              <a:lnSpc>
                <a:spcPct val="100000"/>
              </a:lnSpc>
              <a:buSzPct val="45000"/>
              <a:buFont typeface="Wingdings" charset="2"/>
              <a:buChar char=""/>
            </a:pPr>
            <a:r>
              <a:rPr lang="en-GB" sz="2000" strike="noStrike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 the Scientific </a:t>
            </a:r>
            <a:r>
              <a:rPr lang="en-GB" sz="2000" strike="noStrike" dirty="0">
                <a:solidFill>
                  <a:srgbClr val="000000"/>
                </a:solidFill>
                <a:latin typeface="Helvetica Neue"/>
                <a:ea typeface="ＭＳ Ｐゴシック"/>
              </a:rPr>
              <a:t>Council </a:t>
            </a:r>
            <a:r>
              <a:rPr lang="en-GB" sz="2000" strike="noStrike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evaluates </a:t>
            </a:r>
            <a:r>
              <a:rPr lang="en-GB" sz="2000" strike="noStrike" dirty="0">
                <a:solidFill>
                  <a:srgbClr val="000000"/>
                </a:solidFill>
                <a:latin typeface="Helvetica Neue"/>
                <a:ea typeface="ＭＳ Ｐゴシック"/>
              </a:rPr>
              <a:t>and makes recommendations</a:t>
            </a:r>
            <a:r>
              <a:rPr lang="en-GB" sz="2000" strike="noStrike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,</a:t>
            </a:r>
            <a:br>
              <a:rPr lang="en-GB" sz="2000" strike="noStrike" dirty="0" smtClean="0">
                <a:solidFill>
                  <a:srgbClr val="000000"/>
                </a:solidFill>
                <a:latin typeface="Helvetica Neue"/>
                <a:ea typeface="ＭＳ Ｐゴシック"/>
              </a:rPr>
            </a:br>
            <a:endParaRPr sz="2000" dirty="0"/>
          </a:p>
          <a:p>
            <a:pPr>
              <a:lnSpc>
                <a:spcPct val="100000"/>
              </a:lnSpc>
              <a:buSzPct val="45000"/>
              <a:buFont typeface="Wingdings" charset="2"/>
              <a:buChar char=""/>
            </a:pPr>
            <a:r>
              <a:rPr lang="en-GB" sz="2000" strike="noStrike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 the </a:t>
            </a:r>
            <a:r>
              <a:rPr lang="en-GB" sz="2000" strike="noStrike" dirty="0">
                <a:solidFill>
                  <a:srgbClr val="000000"/>
                </a:solidFill>
                <a:latin typeface="Helvetica Neue"/>
                <a:ea typeface="ＭＳ Ｐゴシック"/>
              </a:rPr>
              <a:t>Steering Council selects around 20 research school </a:t>
            </a:r>
            <a:r>
              <a:rPr lang="en-GB" sz="2000" strike="noStrike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projects.</a:t>
            </a:r>
          </a:p>
          <a:p>
            <a:pPr>
              <a:lnSpc>
                <a:spcPct val="100000"/>
              </a:lnSpc>
              <a:buSzPct val="45000"/>
            </a:pPr>
            <a:endParaRPr lang="en-GB" dirty="0"/>
          </a:p>
          <a:p>
            <a:pPr>
              <a:lnSpc>
                <a:spcPct val="100000"/>
              </a:lnSpc>
              <a:buSzPct val="45000"/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4" name="ZoneTexte 3"/>
          <p:cNvSpPr txBox="1"/>
          <p:nvPr/>
        </p:nvSpPr>
        <p:spPr>
          <a:xfrm>
            <a:off x="2123728" y="4077072"/>
            <a:ext cx="5689623" cy="194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38"/>
              </a:spcBef>
            </a:pPr>
            <a:endParaRPr lang="en-US" sz="1600" dirty="0" smtClean="0">
              <a:solidFill>
                <a:srgbClr val="000000"/>
              </a:solidFill>
              <a:latin typeface="Helvetica Neue" charset="0"/>
            </a:endParaRPr>
          </a:p>
          <a:p>
            <a:pPr algn="just">
              <a:spcBef>
                <a:spcPts val="438"/>
              </a:spcBef>
            </a:pPr>
            <a:r>
              <a:rPr lang="en-US" sz="1600" dirty="0" smtClean="0">
                <a:solidFill>
                  <a:srgbClr val="000000"/>
                </a:solidFill>
                <a:latin typeface="Helvetica Neue" charset="0"/>
              </a:rPr>
              <a:t>The open call procedure is </a:t>
            </a:r>
            <a:r>
              <a:rPr lang="en-US" sz="1600" dirty="0">
                <a:solidFill>
                  <a:srgbClr val="000000"/>
                </a:solidFill>
                <a:latin typeface="Helvetica Neue" charset="0"/>
              </a:rPr>
              <a:t>in accordance with </a:t>
            </a:r>
            <a:r>
              <a:rPr lang="en-US" sz="1600" dirty="0" smtClean="0">
                <a:solidFill>
                  <a:srgbClr val="000000"/>
                </a:solidFill>
                <a:latin typeface="Helvetica Neue" charset="0"/>
              </a:rPr>
              <a:t>a decision </a:t>
            </a:r>
            <a:r>
              <a:rPr lang="en-US" sz="1600" dirty="0">
                <a:solidFill>
                  <a:srgbClr val="000000"/>
                </a:solidFill>
                <a:latin typeface="Helvetica Neue" charset="0"/>
              </a:rPr>
              <a:t>of </a:t>
            </a:r>
            <a:r>
              <a:rPr lang="en-US" sz="1600" dirty="0" smtClean="0">
                <a:solidFill>
                  <a:srgbClr val="000000"/>
                </a:solidFill>
                <a:latin typeface="Helvetica Neue" charset="0"/>
              </a:rPr>
              <a:t>the GA of CIMPA in </a:t>
            </a:r>
            <a:r>
              <a:rPr lang="en-US" sz="1600" dirty="0">
                <a:solidFill>
                  <a:srgbClr val="000000"/>
                </a:solidFill>
                <a:latin typeface="Helvetica Neue" charset="0"/>
              </a:rPr>
              <a:t>June 2014 </a:t>
            </a:r>
            <a:r>
              <a:rPr lang="en-US" sz="1600" dirty="0" smtClean="0">
                <a:solidFill>
                  <a:srgbClr val="000000"/>
                </a:solidFill>
                <a:latin typeface="Helvetica Neue" charset="0"/>
              </a:rPr>
              <a:t>reinforcing our commitment and which we apply everywhere: </a:t>
            </a:r>
          </a:p>
          <a:p>
            <a:pPr>
              <a:spcBef>
                <a:spcPts val="438"/>
              </a:spcBef>
            </a:pPr>
            <a:r>
              <a:rPr lang="en-US" sz="1600" i="1" dirty="0">
                <a:solidFill>
                  <a:srgbClr val="00B050"/>
                </a:solidFill>
                <a:latin typeface="Helvetica Neue" charset="0"/>
              </a:rPr>
              <a:t>E</a:t>
            </a:r>
            <a:r>
              <a:rPr lang="en-US" sz="1600" i="1" dirty="0" smtClean="0">
                <a:solidFill>
                  <a:srgbClr val="00B050"/>
                </a:solidFill>
                <a:latin typeface="Helvetica Neue" charset="0"/>
              </a:rPr>
              <a:t>ach </a:t>
            </a:r>
            <a:r>
              <a:rPr lang="en-US" sz="1600" i="1" dirty="0">
                <a:solidFill>
                  <a:srgbClr val="00B050"/>
                </a:solidFill>
                <a:latin typeface="Helvetica Neue" charset="0"/>
              </a:rPr>
              <a:t>support by CIMPA will correspond to a selection carried out following </a:t>
            </a:r>
            <a:r>
              <a:rPr lang="en-US" sz="1600" i="1" dirty="0" smtClean="0">
                <a:solidFill>
                  <a:srgbClr val="00B050"/>
                </a:solidFill>
                <a:latin typeface="Helvetica Neue" charset="0"/>
              </a:rPr>
              <a:t>an open </a:t>
            </a:r>
            <a:r>
              <a:rPr lang="en-US" sz="1600" i="1" dirty="0">
                <a:solidFill>
                  <a:srgbClr val="00B050"/>
                </a:solidFill>
                <a:latin typeface="Helvetica Neue" charset="0"/>
              </a:rPr>
              <a:t>call for </a:t>
            </a:r>
            <a:r>
              <a:rPr lang="en-US" sz="1600" i="1" dirty="0" smtClean="0">
                <a:solidFill>
                  <a:srgbClr val="00B050"/>
                </a:solidFill>
                <a:latin typeface="Helvetica Neue" charset="0"/>
              </a:rPr>
              <a:t>projects</a:t>
            </a:r>
            <a:r>
              <a:rPr lang="en-US" sz="1600" i="1" dirty="0">
                <a:solidFill>
                  <a:srgbClr val="00B050"/>
                </a:solidFill>
                <a:latin typeface="Helvetica Neue" charset="0"/>
              </a:rPr>
              <a:t>.</a:t>
            </a:r>
            <a:br>
              <a:rPr lang="en-US" sz="1600" i="1" dirty="0">
                <a:solidFill>
                  <a:srgbClr val="00B050"/>
                </a:solidFill>
                <a:latin typeface="Helvetica Neue" charset="0"/>
              </a:rPr>
            </a:br>
            <a:endParaRPr lang="en-US" i="1" dirty="0">
              <a:solidFill>
                <a:srgbClr val="00B050"/>
              </a:solidFill>
              <a:latin typeface="Helvetica Neue" charset="0"/>
            </a:endParaRPr>
          </a:p>
        </p:txBody>
      </p:sp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228600" y="22860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400"/>
              </a:spcAft>
            </a:pPr>
            <a:r>
              <a:rPr lang="fr-FR" sz="3000" b="1">
                <a:solidFill>
                  <a:srgbClr val="000000"/>
                </a:solidFill>
                <a:latin typeface="Helvetica Neue" charset="0"/>
              </a:rPr>
              <a:t>CIMPA Research Schools</a:t>
            </a: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228600" y="1195388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>
            <a:lvl1pPr marL="431800" indent="-3238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US" sz="2000" dirty="0">
                <a:solidFill>
                  <a:srgbClr val="000000"/>
                </a:solidFill>
                <a:latin typeface="Helvetica Neue" charset="0"/>
              </a:rPr>
              <a:t>Young </a:t>
            </a:r>
            <a:r>
              <a:rPr lang="en-US" sz="2000" dirty="0" smtClean="0">
                <a:solidFill>
                  <a:srgbClr val="000000"/>
                </a:solidFill>
                <a:latin typeface="Helvetica Neue" charset="0"/>
              </a:rPr>
              <a:t>mathematicians from </a:t>
            </a:r>
            <a:r>
              <a:rPr lang="en-US" sz="2000" dirty="0">
                <a:solidFill>
                  <a:srgbClr val="000000"/>
                </a:solidFill>
                <a:latin typeface="Helvetica Neue" charset="0"/>
              </a:rPr>
              <a:t>neighboring countries </a:t>
            </a:r>
            <a:r>
              <a:rPr lang="en-US" sz="2000" dirty="0" smtClean="0">
                <a:solidFill>
                  <a:srgbClr val="000000"/>
                </a:solidFill>
                <a:latin typeface="Helvetica Neue" charset="0"/>
              </a:rPr>
              <a:t>apply (CV, motivation and recommendation letters),</a:t>
            </a:r>
            <a:br>
              <a:rPr lang="en-US" sz="2000" dirty="0" smtClean="0">
                <a:solidFill>
                  <a:srgbClr val="000000"/>
                </a:solidFill>
                <a:latin typeface="Helvetica Neue" charset="0"/>
              </a:rPr>
            </a:br>
            <a:endParaRPr lang="en-US" sz="2000" dirty="0" smtClean="0">
              <a:solidFill>
                <a:srgbClr val="000000"/>
              </a:solidFill>
              <a:latin typeface="Helvetica Neue" charset="0"/>
            </a:endParaRPr>
          </a:p>
          <a:p>
            <a:pPr eaLnBrk="1">
              <a:lnSpc>
                <a:spcPct val="100000"/>
              </a:lnSpc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US" sz="2000" dirty="0" smtClean="0">
                <a:solidFill>
                  <a:srgbClr val="000000"/>
                </a:solidFill>
                <a:latin typeface="Helvetica Neue" charset="0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Helvetica Neue" charset="0"/>
              </a:rPr>
              <a:t>organizers </a:t>
            </a:r>
            <a:r>
              <a:rPr lang="en-US" sz="2000" dirty="0" smtClean="0">
                <a:solidFill>
                  <a:srgbClr val="000000"/>
                </a:solidFill>
                <a:latin typeface="Helvetica Neue" charset="0"/>
              </a:rPr>
              <a:t>and CIMPA makes a selection and several receive full CIMPA </a:t>
            </a:r>
            <a:r>
              <a:rPr lang="en-US" sz="2000" dirty="0">
                <a:solidFill>
                  <a:srgbClr val="000000"/>
                </a:solidFill>
                <a:latin typeface="Helvetica Neue" charset="0"/>
              </a:rPr>
              <a:t>financial </a:t>
            </a:r>
            <a:r>
              <a:rPr lang="en-US" sz="2000" dirty="0" smtClean="0">
                <a:solidFill>
                  <a:srgbClr val="000000"/>
                </a:solidFill>
                <a:latin typeface="Helvetica Neue" charset="0"/>
              </a:rPr>
              <a:t>support </a:t>
            </a:r>
            <a:r>
              <a:rPr lang="en-US" sz="2000" dirty="0">
                <a:solidFill>
                  <a:srgbClr val="000000"/>
                </a:solidFill>
                <a:latin typeface="Helvetica Neue" charset="0"/>
              </a:rPr>
              <a:t>(at least 2</a:t>
            </a:r>
            <a:r>
              <a:rPr lang="en-US" sz="2000" dirty="0" smtClean="0">
                <a:solidFill>
                  <a:srgbClr val="000000"/>
                </a:solidFill>
                <a:latin typeface="Helvetica Neue" charset="0"/>
              </a:rPr>
              <a:t>/3 of CIMPA total support is to this end),</a:t>
            </a:r>
            <a:br>
              <a:rPr lang="en-US" sz="2000" dirty="0" smtClean="0">
                <a:solidFill>
                  <a:srgbClr val="000000"/>
                </a:solidFill>
                <a:latin typeface="Helvetica Neue" charset="0"/>
              </a:rPr>
            </a:br>
            <a:endParaRPr lang="en-US" sz="2000" dirty="0">
              <a:solidFill>
                <a:srgbClr val="000000"/>
              </a:solidFill>
              <a:latin typeface="Helvetica Neue" charset="0"/>
            </a:endParaRPr>
          </a:p>
          <a:p>
            <a:pPr algn="just" eaLnBrk="1">
              <a:lnSpc>
                <a:spcPct val="100000"/>
              </a:lnSpc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US" sz="2000" dirty="0">
                <a:solidFill>
                  <a:srgbClr val="000000"/>
                </a:solidFill>
                <a:latin typeface="Helvetica Neue" charset="0"/>
              </a:rPr>
              <a:t>Lecturers and speakers are not </a:t>
            </a:r>
            <a:r>
              <a:rPr lang="en-US" sz="2000" dirty="0" smtClean="0">
                <a:solidFill>
                  <a:srgbClr val="000000"/>
                </a:solidFill>
                <a:latin typeface="Helvetica Neue" charset="0"/>
              </a:rPr>
              <a:t>paid. In most cases they use their </a:t>
            </a:r>
            <a:r>
              <a:rPr lang="en-US" sz="2000" dirty="0">
                <a:solidFill>
                  <a:srgbClr val="000000"/>
                </a:solidFill>
                <a:latin typeface="Helvetica Neue" charset="0"/>
              </a:rPr>
              <a:t>own funding for </a:t>
            </a:r>
            <a:r>
              <a:rPr lang="en-US" sz="2000" dirty="0" smtClean="0">
                <a:solidFill>
                  <a:srgbClr val="000000"/>
                </a:solidFill>
                <a:latin typeface="Helvetica Neue" charset="0"/>
              </a:rPr>
              <a:t>travel,</a:t>
            </a:r>
          </a:p>
          <a:p>
            <a:pPr marL="107950" indent="0" algn="just" eaLnBrk="1">
              <a:lnSpc>
                <a:spcPct val="100000"/>
              </a:lnSpc>
              <a:spcAft>
                <a:spcPts val="1425"/>
              </a:spcAft>
              <a:buSzPct val="45000"/>
            </a:pPr>
            <a:endParaRPr lang="en-US" sz="2000" dirty="0" smtClean="0">
              <a:solidFill>
                <a:srgbClr val="000000"/>
              </a:solidFill>
              <a:latin typeface="Helvetica Neue" charset="0"/>
            </a:endParaRPr>
          </a:p>
          <a:p>
            <a:pPr algn="just" eaLnBrk="1">
              <a:lnSpc>
                <a:spcPct val="100000"/>
              </a:lnSpc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US" sz="2000" dirty="0" smtClean="0">
                <a:solidFill>
                  <a:srgbClr val="000000"/>
                </a:solidFill>
                <a:latin typeface="Helvetica Neue" charset="0"/>
              </a:rPr>
              <a:t>CIMPA helps through letters</a:t>
            </a:r>
            <a:r>
              <a:rPr lang="en-US" sz="2000" dirty="0">
                <a:solidFill>
                  <a:srgbClr val="000000"/>
                </a:solidFill>
                <a:latin typeface="Helvetica Neue" charset="0"/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latin typeface="Helvetica Neue" charset="0"/>
              </a:rPr>
              <a:t>discussions with organizers, explanation to authorities and/or fund raising. </a:t>
            </a:r>
            <a:endParaRPr lang="en-US" sz="2000" dirty="0">
              <a:solidFill>
                <a:srgbClr val="000000"/>
              </a:solidFill>
              <a:latin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88846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228600" y="228600"/>
            <a:ext cx="8686440" cy="68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45000"/>
          <a:lstStyle/>
          <a:p>
            <a:pPr>
              <a:lnSpc>
                <a:spcPct val="100000"/>
              </a:lnSpc>
            </a:pPr>
            <a:r>
              <a:rPr lang="en-GB" sz="3000" b="1" strike="noStrike">
                <a:solidFill>
                  <a:srgbClr val="000000"/>
                </a:solidFill>
                <a:latin typeface="Helvetica Neue"/>
                <a:ea typeface="ＭＳ Ｐゴシック"/>
              </a:rPr>
              <a:t>Numbers</a:t>
            </a:r>
            <a:endParaRPr/>
          </a:p>
        </p:txBody>
      </p:sp>
      <p:sp>
        <p:nvSpPr>
          <p:cNvPr id="115" name="CustomShape 2"/>
          <p:cNvSpPr/>
          <p:nvPr/>
        </p:nvSpPr>
        <p:spPr>
          <a:xfrm>
            <a:off x="202320" y="1148040"/>
            <a:ext cx="8686440" cy="464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45000"/>
          <a:lstStyle/>
          <a:p>
            <a:pPr>
              <a:lnSpc>
                <a:spcPct val="100000"/>
              </a:lnSpc>
            </a:pPr>
            <a:r>
              <a:rPr lang="en-GB" sz="2200" b="1" strike="noStrike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279</a:t>
            </a:r>
            <a:r>
              <a:rPr lang="en-GB" sz="2200" strike="noStrike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 </a:t>
            </a:r>
            <a:r>
              <a:rPr lang="en-GB" sz="2200" strike="noStrike" dirty="0">
                <a:solidFill>
                  <a:srgbClr val="000000"/>
                </a:solidFill>
                <a:latin typeface="Helvetica Neue"/>
                <a:ea typeface="ＭＳ Ｐゴシック"/>
              </a:rPr>
              <a:t>Research Schools since 1979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GB" sz="2200" dirty="0">
                <a:solidFill>
                  <a:srgbClr val="000000"/>
                </a:solidFill>
                <a:latin typeface="Helvetica Neue"/>
                <a:ea typeface="ＭＳ Ｐゴシック"/>
              </a:rPr>
              <a:t>C</a:t>
            </a:r>
            <a:r>
              <a:rPr lang="en-GB" sz="2200" strike="noStrike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ountries </a:t>
            </a:r>
            <a:r>
              <a:rPr lang="en-GB" sz="2200" strike="noStrike" dirty="0">
                <a:solidFill>
                  <a:srgbClr val="000000"/>
                </a:solidFill>
                <a:latin typeface="Helvetica Neue"/>
                <a:ea typeface="ＭＳ Ｐゴシック"/>
              </a:rPr>
              <a:t>by continent</a:t>
            </a:r>
            <a:r>
              <a:rPr lang="en-GB" sz="2200" strike="noStrike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:</a:t>
            </a:r>
          </a:p>
          <a:p>
            <a:pPr>
              <a:lnSpc>
                <a:spcPct val="100000"/>
              </a:lnSpc>
            </a:pPr>
            <a:endParaRPr dirty="0"/>
          </a:p>
          <a:p>
            <a:pPr lvl="1" algn="just">
              <a:lnSpc>
                <a:spcPct val="100000"/>
              </a:lnSpc>
              <a:buSzPct val="45000"/>
              <a:buFont typeface="Wingdings" charset="2"/>
              <a:buChar char=""/>
            </a:pPr>
            <a:r>
              <a:rPr lang="en-GB" sz="2000" strike="noStrike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 Africa </a:t>
            </a:r>
            <a:r>
              <a:rPr lang="en-GB" sz="2000" strike="noStrike" dirty="0">
                <a:solidFill>
                  <a:srgbClr val="000000"/>
                </a:solidFill>
                <a:latin typeface="Helvetica Neue"/>
                <a:ea typeface="ＭＳ Ｐゴシック"/>
              </a:rPr>
              <a:t>: 18</a:t>
            </a:r>
            <a:endParaRPr dirty="0"/>
          </a:p>
          <a:p>
            <a:pPr lvl="1" algn="just">
              <a:lnSpc>
                <a:spcPct val="100000"/>
              </a:lnSpc>
              <a:buSzPct val="45000"/>
              <a:buFont typeface="Wingdings" charset="2"/>
              <a:buChar char=""/>
            </a:pPr>
            <a:r>
              <a:rPr lang="en-GB" sz="2000" strike="noStrike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 Asia </a:t>
            </a:r>
            <a:r>
              <a:rPr lang="en-GB" sz="2000" strike="noStrike" dirty="0">
                <a:solidFill>
                  <a:srgbClr val="000000"/>
                </a:solidFill>
                <a:latin typeface="Helvetica Neue"/>
                <a:ea typeface="ＭＳ Ｐゴシック"/>
              </a:rPr>
              <a:t>: 12</a:t>
            </a:r>
            <a:endParaRPr dirty="0"/>
          </a:p>
          <a:p>
            <a:pPr lvl="1" algn="just">
              <a:lnSpc>
                <a:spcPct val="100000"/>
              </a:lnSpc>
              <a:buSzPct val="45000"/>
              <a:buFont typeface="Wingdings" charset="2"/>
              <a:buChar char=""/>
            </a:pPr>
            <a:r>
              <a:rPr lang="en-GB" sz="2000" strike="noStrike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 Latin </a:t>
            </a:r>
            <a:r>
              <a:rPr lang="en-GB" sz="2000" strike="noStrike" dirty="0">
                <a:solidFill>
                  <a:srgbClr val="000000"/>
                </a:solidFill>
                <a:latin typeface="Helvetica Neue"/>
                <a:ea typeface="ＭＳ Ｐゴシック"/>
              </a:rPr>
              <a:t>America and Caribbean : 13</a:t>
            </a:r>
            <a:endParaRPr dirty="0"/>
          </a:p>
          <a:p>
            <a:pPr lvl="1" algn="just">
              <a:lnSpc>
                <a:spcPct val="100000"/>
              </a:lnSpc>
              <a:buSzPct val="45000"/>
              <a:buFont typeface="Wingdings" charset="2"/>
              <a:buChar char=""/>
            </a:pPr>
            <a:r>
              <a:rPr lang="en-GB" sz="2000" strike="noStrike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 Middle </a:t>
            </a:r>
            <a:r>
              <a:rPr lang="en-GB" sz="2000" strike="noStrike" dirty="0">
                <a:solidFill>
                  <a:srgbClr val="000000"/>
                </a:solidFill>
                <a:latin typeface="Helvetica Neue"/>
                <a:ea typeface="ＭＳ Ｐゴシック"/>
              </a:rPr>
              <a:t>East : </a:t>
            </a:r>
            <a:r>
              <a:rPr lang="en-GB" sz="2000" strike="noStrike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8</a:t>
            </a:r>
          </a:p>
          <a:p>
            <a:pPr lvl="1" algn="just">
              <a:lnSpc>
                <a:spcPct val="100000"/>
              </a:lnSpc>
              <a:buSzPct val="45000"/>
            </a:pPr>
            <a:endParaRPr dirty="0"/>
          </a:p>
          <a:p>
            <a:pPr>
              <a:lnSpc>
                <a:spcPct val="100000"/>
              </a:lnSpc>
            </a:pPr>
            <a:r>
              <a:rPr lang="en-GB" sz="2200" strike="noStrike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13500 </a:t>
            </a:r>
            <a:r>
              <a:rPr lang="en-GB" sz="2200" strike="noStrike" dirty="0">
                <a:solidFill>
                  <a:srgbClr val="000000"/>
                </a:solidFill>
                <a:latin typeface="Helvetica Neue"/>
                <a:ea typeface="ＭＳ Ｐゴシック"/>
              </a:rPr>
              <a:t>young mathematicians </a:t>
            </a:r>
            <a:endParaRPr lang="en-GB" sz="2200" strike="noStrike" dirty="0" smtClean="0">
              <a:solidFill>
                <a:srgbClr val="000000"/>
              </a:solidFill>
              <a:latin typeface="Helvetica Neue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GB" sz="2200" strike="noStrike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2500 </a:t>
            </a:r>
            <a:r>
              <a:rPr lang="en-GB" sz="2200" strike="noStrike" dirty="0">
                <a:solidFill>
                  <a:srgbClr val="000000"/>
                </a:solidFill>
                <a:latin typeface="Helvetica Neue"/>
                <a:ea typeface="ＭＳ Ｐゴシック"/>
              </a:rPr>
              <a:t>speakers, 1100 from developing countries</a:t>
            </a:r>
            <a:endParaRPr dirty="0"/>
          </a:p>
        </p:txBody>
      </p:sp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228600" y="228600"/>
            <a:ext cx="8686440" cy="68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45000"/>
          <a:lstStyle/>
          <a:p>
            <a:pPr>
              <a:lnSpc>
                <a:spcPct val="100000"/>
              </a:lnSpc>
            </a:pPr>
            <a:r>
              <a:rPr lang="en-GB" sz="3000" b="1" strike="noStrike" dirty="0">
                <a:solidFill>
                  <a:srgbClr val="000000"/>
                </a:solidFill>
                <a:latin typeface="Helvetica Neue"/>
                <a:ea typeface="ＭＳ Ｐゴシック"/>
              </a:rPr>
              <a:t>EMALCAs, </a:t>
            </a:r>
            <a:r>
              <a:rPr lang="en-GB" sz="3000" b="1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AMS</a:t>
            </a:r>
            <a:r>
              <a:rPr lang="en-GB" sz="3000" b="1" strike="noStrike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, </a:t>
            </a:r>
            <a:r>
              <a:rPr lang="en-GB" sz="3000" b="1" strike="noStrike" dirty="0">
                <a:solidFill>
                  <a:srgbClr val="000000"/>
                </a:solidFill>
                <a:latin typeface="Helvetica Neue"/>
                <a:ea typeface="ＭＳ Ｐゴシック"/>
              </a:rPr>
              <a:t>SEAMS </a:t>
            </a:r>
            <a:r>
              <a:rPr lang="en-GB" sz="3000" b="1" strike="noStrike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and WAMS</a:t>
            </a:r>
            <a:endParaRPr dirty="0"/>
          </a:p>
        </p:txBody>
      </p:sp>
      <p:sp>
        <p:nvSpPr>
          <p:cNvPr id="117" name="CustomShape 2"/>
          <p:cNvSpPr/>
          <p:nvPr/>
        </p:nvSpPr>
        <p:spPr>
          <a:xfrm>
            <a:off x="228600" y="1143000"/>
            <a:ext cx="8686440" cy="4495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45000"/>
          <a:lstStyle/>
          <a:p>
            <a:pPr>
              <a:lnSpc>
                <a:spcPct val="100000"/>
              </a:lnSpc>
            </a:pPr>
            <a:r>
              <a:rPr lang="fr-FR" sz="2000" b="1" dirty="0" smtClean="0"/>
              <a:t>AMS 2015 </a:t>
            </a:r>
            <a:r>
              <a:rPr lang="fr-FR" sz="2000" b="1" dirty="0" err="1" smtClean="0"/>
              <a:t>with</a:t>
            </a:r>
            <a:r>
              <a:rPr lang="fr-FR" sz="2000" b="1" dirty="0" smtClean="0"/>
              <a:t> the </a:t>
            </a:r>
            <a:r>
              <a:rPr lang="fr-FR" sz="2000" b="1" dirty="0" err="1" smtClean="0"/>
              <a:t>African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Mathematical</a:t>
            </a:r>
            <a:r>
              <a:rPr lang="fr-FR" sz="2000" b="1" dirty="0" smtClean="0"/>
              <a:t> Union</a:t>
            </a:r>
          </a:p>
          <a:p>
            <a:pPr>
              <a:lnSpc>
                <a:spcPct val="100000"/>
              </a:lnSpc>
            </a:pPr>
            <a:endParaRPr lang="fr-FR" sz="2000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Franceville, </a:t>
            </a:r>
            <a:r>
              <a:rPr lang="fr-FR" sz="2000" dirty="0" smtClean="0"/>
              <a:t>Gabon, 23/03 – 03/04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Ziguinchor, </a:t>
            </a:r>
            <a:r>
              <a:rPr lang="fr-FR" sz="2000" dirty="0" smtClean="0"/>
              <a:t>Sénégal, 23/03 - 03/04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Cap Vert, 13/04 – 28/04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Yamoussoukro, </a:t>
            </a:r>
            <a:r>
              <a:rPr lang="fr-FR" sz="2000" dirty="0" err="1" smtClean="0"/>
              <a:t>Ivory</a:t>
            </a:r>
            <a:r>
              <a:rPr lang="fr-FR" sz="2000" dirty="0" smtClean="0"/>
              <a:t> </a:t>
            </a:r>
            <a:r>
              <a:rPr lang="fr-FR" sz="2000" dirty="0" err="1" smtClean="0"/>
              <a:t>Coast</a:t>
            </a:r>
            <a:r>
              <a:rPr lang="fr-FR" sz="2000" dirty="0" smtClean="0"/>
              <a:t>, 01/06 – 13/06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dirty="0" err="1"/>
              <a:t>Makerere</a:t>
            </a:r>
            <a:r>
              <a:rPr lang="fr-FR" sz="2000" dirty="0"/>
              <a:t>, </a:t>
            </a:r>
            <a:r>
              <a:rPr lang="fr-FR" sz="2000" dirty="0" smtClean="0"/>
              <a:t>Ouganda, 06/07 – 17/07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Yaoundé, </a:t>
            </a:r>
            <a:r>
              <a:rPr lang="fr-FR" sz="2000" dirty="0" smtClean="0"/>
              <a:t>Cameroun, 07/09 – 26/09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Marrakech, Maroc, 12/10 – 30/10</a:t>
            </a:r>
          </a:p>
          <a:p>
            <a:pPr>
              <a:lnSpc>
                <a:spcPct val="100000"/>
              </a:lnSpc>
            </a:pPr>
            <a:endParaRPr lang="fr-FR" sz="2000" dirty="0"/>
          </a:p>
          <a:p>
            <a:pPr>
              <a:lnSpc>
                <a:spcPct val="100000"/>
              </a:lnSpc>
            </a:pPr>
            <a:r>
              <a:rPr lang="fr-FR" sz="2000" dirty="0" smtClean="0"/>
              <a:t>West Asia </a:t>
            </a:r>
            <a:r>
              <a:rPr lang="fr-FR" sz="2000" dirty="0" err="1" smtClean="0"/>
              <a:t>Mathematical</a:t>
            </a:r>
            <a:r>
              <a:rPr lang="fr-FR" sz="2000" dirty="0" smtClean="0"/>
              <a:t> </a:t>
            </a:r>
            <a:r>
              <a:rPr lang="fr-FR" sz="2000" dirty="0" err="1" smtClean="0"/>
              <a:t>Schools</a:t>
            </a:r>
            <a:r>
              <a:rPr lang="fr-FR" sz="2000" dirty="0" smtClean="0"/>
              <a:t> 2015</a:t>
            </a:r>
          </a:p>
          <a:p>
            <a:pPr>
              <a:lnSpc>
                <a:spcPct val="100000"/>
              </a:lnSpc>
            </a:pPr>
            <a:endParaRPr lang="fr-FR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dirty="0" err="1" smtClean="0"/>
              <a:t>Erbil</a:t>
            </a:r>
            <a:r>
              <a:rPr lang="fr-FR" sz="2000" dirty="0" smtClean="0"/>
              <a:t>, Kurdistan-Irak, 19/04 – 30/04 </a:t>
            </a:r>
            <a:endParaRPr lang="fr-F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0283" y="3212976"/>
            <a:ext cx="3680483" cy="24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0999231"/>
      </p:ext>
    </p:extLst>
  </p:cSld>
  <p:clrMapOvr>
    <a:masterClrMapping/>
  </p:clrMapOvr>
  <p:transition spd="med" advTm="8000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228600" y="228600"/>
            <a:ext cx="8686440" cy="68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45000"/>
          <a:lstStyle/>
          <a:p>
            <a:pPr>
              <a:lnSpc>
                <a:spcPct val="100000"/>
              </a:lnSpc>
            </a:pPr>
            <a:r>
              <a:rPr lang="en-GB" sz="3000" b="1" strike="noStrike" dirty="0">
                <a:solidFill>
                  <a:srgbClr val="000000"/>
                </a:solidFill>
                <a:latin typeface="Helvetica Neue"/>
                <a:ea typeface="ＭＳ Ｐゴシック"/>
              </a:rPr>
              <a:t>EMALCAs, </a:t>
            </a:r>
            <a:r>
              <a:rPr lang="en-GB" sz="3000" b="1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AMS</a:t>
            </a:r>
            <a:r>
              <a:rPr lang="en-GB" sz="3000" b="1" strike="noStrike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, </a:t>
            </a:r>
            <a:r>
              <a:rPr lang="en-GB" sz="3000" b="1" strike="noStrike" dirty="0">
                <a:solidFill>
                  <a:srgbClr val="000000"/>
                </a:solidFill>
                <a:latin typeface="Helvetica Neue"/>
                <a:ea typeface="ＭＳ Ｐゴシック"/>
              </a:rPr>
              <a:t>SEAMS </a:t>
            </a:r>
            <a:r>
              <a:rPr lang="en-GB" sz="3000" b="1" strike="noStrike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and WAMS</a:t>
            </a:r>
            <a:endParaRPr dirty="0"/>
          </a:p>
        </p:txBody>
      </p:sp>
      <p:sp>
        <p:nvSpPr>
          <p:cNvPr id="117" name="CustomShape 2"/>
          <p:cNvSpPr/>
          <p:nvPr/>
        </p:nvSpPr>
        <p:spPr>
          <a:xfrm>
            <a:off x="228600" y="1143000"/>
            <a:ext cx="8686440" cy="4495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45000"/>
          <a:lstStyle/>
          <a:p>
            <a:pPr>
              <a:lnSpc>
                <a:spcPct val="100000"/>
              </a:lnSpc>
            </a:pPr>
            <a:r>
              <a:rPr lang="en-US" sz="2000" dirty="0" smtClean="0"/>
              <a:t>We impulse and we support </a:t>
            </a:r>
            <a:r>
              <a:rPr lang="en-US" sz="2000" dirty="0"/>
              <a:t>advanced mathematics schools </a:t>
            </a:r>
            <a:r>
              <a:rPr lang="en-US" sz="2000" dirty="0" smtClean="0"/>
              <a:t>(Master Degree level) in </a:t>
            </a:r>
            <a:r>
              <a:rPr lang="en-US" sz="2000" dirty="0"/>
              <a:t>partnership with continental mathematical </a:t>
            </a:r>
            <a:r>
              <a:rPr lang="en-US" sz="2000" dirty="0" smtClean="0"/>
              <a:t>unions. </a:t>
            </a:r>
          </a:p>
          <a:p>
            <a:pPr>
              <a:lnSpc>
                <a:spcPct val="100000"/>
              </a:lnSpc>
            </a:pPr>
            <a:endParaRPr lang="en-US" sz="2000" strike="noStrike" dirty="0" smtClean="0">
              <a:solidFill>
                <a:srgbClr val="000000"/>
              </a:solidFill>
              <a:latin typeface="Helvetica Neue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EMALCAs 2015,  with Union de </a:t>
            </a:r>
            <a:r>
              <a:rPr lang="en-US" sz="2000" b="1" dirty="0" err="1" smtClean="0">
                <a:solidFill>
                  <a:srgbClr val="000000"/>
                </a:solidFill>
                <a:latin typeface="Helvetica Neue"/>
                <a:ea typeface="ＭＳ Ｐゴシック"/>
              </a:rPr>
              <a:t>Matematicos</a:t>
            </a:r>
            <a:r>
              <a:rPr lang="en-US" sz="2000" b="1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 de America Latina y el Caribe</a:t>
            </a:r>
            <a:endParaRPr lang="en-US" sz="2000" b="1" strike="noStrike" dirty="0">
              <a:solidFill>
                <a:srgbClr val="000000"/>
              </a:solidFill>
              <a:latin typeface="Helvetica Neue"/>
              <a:ea typeface="ＭＳ Ｐゴシック"/>
            </a:endParaRPr>
          </a:p>
          <a:p>
            <a:endParaRPr lang="fr-FR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 smtClean="0"/>
              <a:t>Perou</a:t>
            </a:r>
            <a:r>
              <a:rPr lang="fr-FR" sz="2000" dirty="0" smtClean="0"/>
              <a:t> </a:t>
            </a:r>
            <a:r>
              <a:rPr lang="fr-FR" sz="2000" dirty="0"/>
              <a:t>- Piura - 03/08 - </a:t>
            </a:r>
            <a:r>
              <a:rPr lang="fr-FR" sz="2000" dirty="0" smtClean="0"/>
              <a:t>14/08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Argentina </a:t>
            </a:r>
            <a:r>
              <a:rPr lang="fr-FR" sz="2000" dirty="0"/>
              <a:t>- Tucuman - 11/08 - </a:t>
            </a:r>
            <a:r>
              <a:rPr lang="fr-FR" sz="2000" dirty="0" smtClean="0"/>
              <a:t>22/08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Venezuela </a:t>
            </a:r>
            <a:r>
              <a:rPr lang="fr-FR" sz="2000" dirty="0"/>
              <a:t>- Mérida - 30/08 - </a:t>
            </a:r>
            <a:r>
              <a:rPr lang="fr-FR" sz="2000" dirty="0" smtClean="0"/>
              <a:t>04/09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Bolivia </a:t>
            </a:r>
            <a:r>
              <a:rPr lang="fr-FR" sz="2000" dirty="0"/>
              <a:t>- </a:t>
            </a:r>
            <a:r>
              <a:rPr lang="fr-FR" sz="2000" dirty="0" smtClean="0"/>
              <a:t>Copacabana </a:t>
            </a:r>
            <a:r>
              <a:rPr lang="fr-FR" sz="2000" dirty="0"/>
              <a:t>- 14/09 - </a:t>
            </a:r>
            <a:r>
              <a:rPr lang="fr-FR" sz="2000" dirty="0" smtClean="0"/>
              <a:t>26/09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Nicaragua </a:t>
            </a:r>
            <a:r>
              <a:rPr lang="fr-FR" sz="2000" dirty="0"/>
              <a:t>- </a:t>
            </a:r>
            <a:r>
              <a:rPr lang="fr-FR" sz="2000" dirty="0" err="1"/>
              <a:t>Leon</a:t>
            </a:r>
            <a:r>
              <a:rPr lang="fr-FR" sz="2000" dirty="0"/>
              <a:t> - 07/12 - </a:t>
            </a:r>
            <a:r>
              <a:rPr lang="fr-FR" sz="2000" dirty="0" smtClean="0"/>
              <a:t>16/12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Mexico – Puebla – 15/06 – 26/06</a:t>
            </a:r>
            <a:endParaRPr lang="fr-F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7309" y="2780928"/>
            <a:ext cx="344869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228600" y="228600"/>
            <a:ext cx="8686440" cy="68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45000"/>
          <a:lstStyle/>
          <a:p>
            <a:pPr>
              <a:lnSpc>
                <a:spcPct val="100000"/>
              </a:lnSpc>
            </a:pPr>
            <a:r>
              <a:rPr lang="en-GB" sz="3000" b="1" strike="noStrike" dirty="0">
                <a:solidFill>
                  <a:srgbClr val="000000"/>
                </a:solidFill>
                <a:latin typeface="Helvetica Neue"/>
                <a:ea typeface="ＭＳ Ｐゴシック"/>
              </a:rPr>
              <a:t>EMALCAs, </a:t>
            </a:r>
            <a:r>
              <a:rPr lang="en-GB" sz="3000" b="1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AMS</a:t>
            </a:r>
            <a:r>
              <a:rPr lang="en-GB" sz="3000" b="1" strike="noStrike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, </a:t>
            </a:r>
            <a:r>
              <a:rPr lang="en-GB" sz="3000" b="1" strike="noStrike" dirty="0">
                <a:solidFill>
                  <a:srgbClr val="000000"/>
                </a:solidFill>
                <a:latin typeface="Helvetica Neue"/>
                <a:ea typeface="ＭＳ Ｐゴシック"/>
              </a:rPr>
              <a:t>SEAMS </a:t>
            </a:r>
            <a:r>
              <a:rPr lang="en-GB" sz="3000" b="1" strike="noStrike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and WAMS</a:t>
            </a:r>
            <a:endParaRPr dirty="0"/>
          </a:p>
        </p:txBody>
      </p:sp>
      <p:sp>
        <p:nvSpPr>
          <p:cNvPr id="117" name="CustomShape 2"/>
          <p:cNvSpPr/>
          <p:nvPr/>
        </p:nvSpPr>
        <p:spPr>
          <a:xfrm>
            <a:off x="228600" y="1143000"/>
            <a:ext cx="8686440" cy="4495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45000"/>
          <a:lstStyle/>
          <a:p>
            <a:pPr>
              <a:lnSpc>
                <a:spcPct val="100000"/>
              </a:lnSpc>
            </a:pPr>
            <a:r>
              <a:rPr lang="fr-FR" sz="2000" b="1" dirty="0" smtClean="0"/>
              <a:t>SEAMS 2015 </a:t>
            </a:r>
            <a:r>
              <a:rPr lang="fr-FR" sz="2000" b="1" dirty="0" err="1" smtClean="0"/>
              <a:t>schools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with</a:t>
            </a:r>
            <a:r>
              <a:rPr lang="fr-FR" sz="2000" b="1" dirty="0" smtClean="0"/>
              <a:t> the </a:t>
            </a:r>
            <a:r>
              <a:rPr lang="en-US" sz="2000" b="1" dirty="0"/>
              <a:t>South East Asian Mathematical Society</a:t>
            </a:r>
            <a:endParaRPr lang="fr-FR" sz="2000" b="1" dirty="0" smtClean="0"/>
          </a:p>
          <a:p>
            <a:pPr>
              <a:lnSpc>
                <a:spcPct val="100000"/>
              </a:lnSpc>
            </a:pPr>
            <a:endParaRPr lang="fr-FR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Hanoi – Vietnam, 01/03 – 15/03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HCMC – Vietnam, 31/08 – 08/09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dirty="0" err="1"/>
              <a:t>Sanata</a:t>
            </a:r>
            <a:r>
              <a:rPr lang="fr-FR" sz="2000" dirty="0"/>
              <a:t> </a:t>
            </a:r>
            <a:r>
              <a:rPr lang="fr-FR" sz="2000" dirty="0" err="1" smtClean="0"/>
              <a:t>Dharma,Yogyakarta</a:t>
            </a:r>
            <a:r>
              <a:rPr lang="fr-FR" sz="2000" dirty="0" smtClean="0"/>
              <a:t>, </a:t>
            </a:r>
            <a:r>
              <a:rPr lang="fr-FR" sz="2000" dirty="0" err="1" smtClean="0"/>
              <a:t>Indonesia</a:t>
            </a:r>
            <a:r>
              <a:rPr lang="fr-FR" sz="2000" dirty="0" smtClean="0"/>
              <a:t>, 07/09 – 15/09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dirty="0" err="1"/>
              <a:t>Makassar</a:t>
            </a:r>
            <a:r>
              <a:rPr lang="fr-FR" sz="2000" dirty="0"/>
              <a:t>, South Sulawesi, </a:t>
            </a:r>
            <a:r>
              <a:rPr lang="fr-FR" sz="2000" dirty="0" err="1" smtClean="0"/>
              <a:t>Indonesia</a:t>
            </a:r>
            <a:r>
              <a:rPr lang="fr-FR" sz="2000" dirty="0" smtClean="0"/>
              <a:t>, 28/09 – 06/10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dirty="0" err="1"/>
              <a:t>Serdang</a:t>
            </a:r>
            <a:r>
              <a:rPr lang="fr-FR" sz="2000" dirty="0"/>
              <a:t>, Selangor, </a:t>
            </a:r>
            <a:r>
              <a:rPr lang="fr-FR" sz="2000" dirty="0" smtClean="0"/>
              <a:t>Malaysia, 02/10 – 10/10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dirty="0" err="1"/>
              <a:t>Gadjah</a:t>
            </a:r>
            <a:r>
              <a:rPr lang="fr-FR" sz="2000" dirty="0"/>
              <a:t> </a:t>
            </a:r>
            <a:r>
              <a:rPr lang="fr-FR" sz="2000" dirty="0" err="1" smtClean="0"/>
              <a:t>Mada,Yogyakarta</a:t>
            </a:r>
            <a:r>
              <a:rPr lang="fr-FR" sz="2000" dirty="0"/>
              <a:t>, </a:t>
            </a:r>
            <a:r>
              <a:rPr lang="fr-FR" sz="2000" dirty="0" err="1" smtClean="0"/>
              <a:t>Indonesia</a:t>
            </a:r>
            <a:r>
              <a:rPr lang="fr-FR" sz="2000" dirty="0" smtClean="0"/>
              <a:t>, 09/11 – 17/11</a:t>
            </a:r>
            <a:endParaRPr lang="fr-FR" sz="2000" dirty="0"/>
          </a:p>
          <a:p>
            <a:r>
              <a:rPr lang="fr-FR" sz="2000" dirty="0"/>
              <a:t> </a:t>
            </a:r>
          </a:p>
          <a:p>
            <a:pPr>
              <a:lnSpc>
                <a:spcPct val="100000"/>
              </a:lnSpc>
            </a:pPr>
            <a:endParaRPr lang="fr-F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45024"/>
            <a:ext cx="366684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5241902"/>
      </p:ext>
    </p:extLst>
  </p:cSld>
  <p:clrMapOvr>
    <a:masterClrMapping/>
  </p:clrMapOvr>
  <p:transition spd="med" advTm="8000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228600" y="22860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400"/>
              </a:spcAft>
            </a:pPr>
            <a:r>
              <a:rPr lang="fr-FR" sz="3000" b="1" dirty="0" smtClean="0">
                <a:solidFill>
                  <a:srgbClr val="000000"/>
                </a:solidFill>
                <a:latin typeface="Helvetica Neue" charset="0"/>
              </a:rPr>
              <a:t>CARMIN</a:t>
            </a:r>
            <a:endParaRPr lang="fr-FR" sz="3000" b="1" dirty="0">
              <a:solidFill>
                <a:srgbClr val="000000"/>
              </a:solidFill>
              <a:latin typeface="Helvetica Neue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28600" y="1143000"/>
            <a:ext cx="8686800" cy="4374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ts val="438"/>
              </a:spcBef>
            </a:pPr>
            <a:r>
              <a:rPr lang="en-US" dirty="0" smtClean="0">
                <a:solidFill>
                  <a:srgbClr val="000000"/>
                </a:solidFill>
                <a:latin typeface="Helvetica Neue" charset="0"/>
              </a:rPr>
              <a:t>CARMIN is an “Excellence Laboratory” in France leaded by </a:t>
            </a:r>
            <a:r>
              <a:rPr lang="en-US" dirty="0" err="1" smtClean="0">
                <a:solidFill>
                  <a:srgbClr val="000000"/>
                </a:solidFill>
                <a:latin typeface="Helvetica Neue" charset="0"/>
              </a:rPr>
              <a:t>Cédric</a:t>
            </a:r>
            <a:r>
              <a:rPr lang="en-US" dirty="0" smtClean="0">
                <a:solidFill>
                  <a:srgbClr val="000000"/>
                </a:solidFill>
                <a:latin typeface="Helvetica Neue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Helvetica Neue" charset="0"/>
              </a:rPr>
              <a:t>Villani</a:t>
            </a:r>
            <a:r>
              <a:rPr lang="en-US" dirty="0" smtClean="0">
                <a:solidFill>
                  <a:srgbClr val="000000"/>
                </a:solidFill>
                <a:latin typeface="Helvetica Neue" charset="0"/>
              </a:rPr>
              <a:t> (Fields Medalist), composed of four </a:t>
            </a:r>
            <a:r>
              <a:rPr lang="en-US" dirty="0" err="1" smtClean="0">
                <a:solidFill>
                  <a:srgbClr val="000000"/>
                </a:solidFill>
                <a:latin typeface="Helvetica Neue" charset="0"/>
              </a:rPr>
              <a:t>centres</a:t>
            </a:r>
            <a:r>
              <a:rPr lang="en-US" dirty="0" smtClean="0">
                <a:solidFill>
                  <a:srgbClr val="000000"/>
                </a:solidFill>
                <a:latin typeface="Helvetica Neue" charset="0"/>
              </a:rPr>
              <a:t>:</a:t>
            </a:r>
          </a:p>
          <a:p>
            <a:pPr eaLnBrk="1">
              <a:lnSpc>
                <a:spcPct val="100000"/>
              </a:lnSpc>
              <a:spcBef>
                <a:spcPts val="438"/>
              </a:spcBef>
            </a:pPr>
            <a:endParaRPr lang="en-US" dirty="0" smtClean="0">
              <a:solidFill>
                <a:srgbClr val="000000"/>
              </a:solidFill>
              <a:latin typeface="Helvetica Neue" charset="0"/>
            </a:endParaRPr>
          </a:p>
          <a:p>
            <a:pPr eaLnBrk="1">
              <a:lnSpc>
                <a:spcPct val="100000"/>
              </a:lnSpc>
              <a:spcBef>
                <a:spcPts val="438"/>
              </a:spcBef>
            </a:pPr>
            <a:r>
              <a:rPr lang="en-US" sz="2000" dirty="0">
                <a:solidFill>
                  <a:srgbClr val="000000"/>
                </a:solidFill>
                <a:latin typeface="Helvetica Neue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Helvetica Neue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Helvetica Neue" charset="0"/>
              </a:rPr>
            </a:br>
            <a:endParaRPr lang="en-US" sz="2000" dirty="0" smtClean="0">
              <a:solidFill>
                <a:srgbClr val="000000"/>
              </a:solidFill>
              <a:latin typeface="Helvetica Neue" charset="0"/>
            </a:endParaRPr>
          </a:p>
          <a:p>
            <a:pPr marL="342900" indent="-342900" eaLnBrk="1">
              <a:lnSpc>
                <a:spcPct val="100000"/>
              </a:lnSpc>
              <a:spcBef>
                <a:spcPts val="438"/>
              </a:spcBef>
              <a:buFont typeface="Arial" pitchFamily="34" charset="0"/>
              <a:buChar char="•"/>
            </a:pPr>
            <a:endParaRPr lang="fr-FR" sz="2000" dirty="0" smtClean="0">
              <a:solidFill>
                <a:srgbClr val="000000"/>
              </a:solidFill>
              <a:latin typeface="Helvetica Neue" charset="0"/>
            </a:endParaRPr>
          </a:p>
          <a:p>
            <a:pPr eaLnBrk="1">
              <a:lnSpc>
                <a:spcPct val="100000"/>
              </a:lnSpc>
              <a:spcBef>
                <a:spcPts val="438"/>
              </a:spcBef>
            </a:pPr>
            <a:r>
              <a:rPr lang="fr-FR" sz="2000" dirty="0" smtClean="0">
                <a:solidFill>
                  <a:srgbClr val="000000"/>
                </a:solidFill>
                <a:latin typeface="Helvetica Neue" charset="0"/>
              </a:rPr>
              <a:t> </a:t>
            </a:r>
            <a:br>
              <a:rPr lang="fr-FR" sz="2000" dirty="0" smtClean="0">
                <a:solidFill>
                  <a:srgbClr val="000000"/>
                </a:solidFill>
                <a:latin typeface="Helvetica Neue" charset="0"/>
              </a:rPr>
            </a:br>
            <a:endParaRPr lang="fr-FR" sz="2000" dirty="0" smtClean="0">
              <a:solidFill>
                <a:srgbClr val="000000"/>
              </a:solidFill>
              <a:latin typeface="Helvetica Neue" charset="0"/>
            </a:endParaRPr>
          </a:p>
          <a:p>
            <a:pPr eaLnBrk="1">
              <a:lnSpc>
                <a:spcPct val="100000"/>
              </a:lnSpc>
              <a:spcBef>
                <a:spcPts val="438"/>
              </a:spcBef>
            </a:pPr>
            <a:endParaRPr lang="fr-FR" sz="2000" dirty="0" smtClean="0">
              <a:solidFill>
                <a:srgbClr val="000000"/>
              </a:solidFill>
              <a:latin typeface="Helvetica Neue" charset="0"/>
            </a:endParaRPr>
          </a:p>
          <a:p>
            <a:pPr eaLnBrk="1">
              <a:lnSpc>
                <a:spcPct val="100000"/>
              </a:lnSpc>
              <a:spcBef>
                <a:spcPts val="438"/>
              </a:spcBef>
            </a:pPr>
            <a:r>
              <a:rPr lang="en-US" sz="2000" dirty="0" smtClean="0">
                <a:solidFill>
                  <a:srgbClr val="000000"/>
                </a:solidFill>
                <a:latin typeface="Helvetica Neue" charset="0"/>
              </a:rPr>
              <a:t> </a:t>
            </a:r>
            <a:br>
              <a:rPr lang="en-US" sz="2000" dirty="0" smtClean="0">
                <a:solidFill>
                  <a:srgbClr val="000000"/>
                </a:solidFill>
                <a:latin typeface="Helvetica Neue" charset="0"/>
              </a:rPr>
            </a:br>
            <a:endParaRPr lang="en-US" sz="2000" dirty="0" smtClean="0">
              <a:solidFill>
                <a:srgbClr val="000000"/>
              </a:solidFill>
              <a:latin typeface="Helvetica Neue" charset="0"/>
            </a:endParaRPr>
          </a:p>
          <a:p>
            <a:pPr eaLnBrk="1">
              <a:lnSpc>
                <a:spcPct val="100000"/>
              </a:lnSpc>
              <a:spcBef>
                <a:spcPts val="438"/>
              </a:spcBef>
            </a:pPr>
            <a:r>
              <a:rPr lang="en-US" sz="2200" dirty="0">
                <a:solidFill>
                  <a:srgbClr val="000000"/>
                </a:solidFill>
                <a:latin typeface="Helvetica Neue" charset="0"/>
              </a:rPr>
              <a:t>a</a:t>
            </a:r>
            <a:r>
              <a:rPr lang="en-US" sz="2200" dirty="0" smtClean="0">
                <a:solidFill>
                  <a:srgbClr val="000000"/>
                </a:solidFill>
                <a:latin typeface="Helvetica Neue" charset="0"/>
              </a:rPr>
              <a:t>nd CIMPA.</a:t>
            </a:r>
            <a:endParaRPr lang="en-US" sz="2200" dirty="0">
              <a:solidFill>
                <a:srgbClr val="000000"/>
              </a:solidFill>
              <a:latin typeface="Helvetica Neue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838" y="2468730"/>
            <a:ext cx="1453815" cy="12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5196" y="2468730"/>
            <a:ext cx="4128788" cy="74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4408845" cy="68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0"/>
            <a:ext cx="1152128" cy="89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93933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228600" y="22860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400"/>
              </a:spcAft>
            </a:pPr>
            <a:r>
              <a:rPr lang="fr-FR" sz="3000" b="1" dirty="0" smtClean="0">
                <a:solidFill>
                  <a:srgbClr val="000000"/>
                </a:solidFill>
                <a:latin typeface="Helvetica Neue" charset="0"/>
              </a:rPr>
              <a:t>FUNDING FOR TRAINING IN MATH RESEARCH</a:t>
            </a:r>
            <a:endParaRPr lang="fr-FR" sz="3000" b="1" dirty="0">
              <a:solidFill>
                <a:srgbClr val="000000"/>
              </a:solidFill>
              <a:latin typeface="Helvetica Neue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43784" y="1143000"/>
            <a:ext cx="8686800" cy="4374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>
              <a:lnSpc>
                <a:spcPct val="100000"/>
              </a:lnSpc>
              <a:spcBef>
                <a:spcPts val="438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Priority </a:t>
            </a:r>
            <a:r>
              <a:rPr lang="en-US" sz="2000" dirty="0"/>
              <a:t>in the most mathematically or economically deprived </a:t>
            </a:r>
            <a:r>
              <a:rPr lang="en-US" sz="2000" dirty="0" smtClean="0"/>
              <a:t>areas, and very specially in Africa,</a:t>
            </a:r>
          </a:p>
          <a:p>
            <a:pPr eaLnBrk="1">
              <a:lnSpc>
                <a:spcPct val="100000"/>
              </a:lnSpc>
              <a:spcBef>
                <a:spcPts val="438"/>
              </a:spcBef>
            </a:pPr>
            <a:r>
              <a:rPr lang="en-US" sz="2000" dirty="0" smtClean="0">
                <a:solidFill>
                  <a:srgbClr val="000000"/>
                </a:solidFill>
                <a:latin typeface="Helvetica Neue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Helvetica Neue" charset="0"/>
              </a:rPr>
            </a:br>
            <a:endParaRPr lang="fr-FR" sz="2000" dirty="0" smtClean="0">
              <a:solidFill>
                <a:srgbClr val="000000"/>
              </a:solidFill>
              <a:latin typeface="Helvetica Neue" charset="0"/>
            </a:endParaRPr>
          </a:p>
          <a:p>
            <a:pPr marL="342900" indent="-342900" eaLnBrk="1">
              <a:lnSpc>
                <a:spcPct val="100000"/>
              </a:lnSpc>
              <a:spcBef>
                <a:spcPts val="438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Projects </a:t>
            </a:r>
            <a:r>
              <a:rPr lang="en-US" sz="2000" dirty="0"/>
              <a:t>(between 2 to 4 weeks) </a:t>
            </a:r>
            <a:r>
              <a:rPr lang="en-US" sz="2000" dirty="0" smtClean="0"/>
              <a:t>for </a:t>
            </a:r>
            <a:r>
              <a:rPr lang="en-US" sz="2000" dirty="0"/>
              <a:t>teaching at Master level</a:t>
            </a:r>
            <a:r>
              <a:rPr lang="en-US" sz="2000" dirty="0" smtClean="0"/>
              <a:t>,</a:t>
            </a:r>
          </a:p>
          <a:p>
            <a:pPr eaLnBrk="1">
              <a:lnSpc>
                <a:spcPct val="100000"/>
              </a:lnSpc>
              <a:spcBef>
                <a:spcPts val="438"/>
              </a:spcBef>
            </a:pPr>
            <a:r>
              <a:rPr lang="fr-FR" sz="2000" dirty="0" smtClean="0">
                <a:solidFill>
                  <a:srgbClr val="000000"/>
                </a:solidFill>
                <a:latin typeface="Helvetica Neue" charset="0"/>
              </a:rPr>
              <a:t/>
            </a:r>
            <a:br>
              <a:rPr lang="fr-FR" sz="2000" dirty="0" smtClean="0">
                <a:solidFill>
                  <a:srgbClr val="000000"/>
                </a:solidFill>
                <a:latin typeface="Helvetica Neue" charset="0"/>
              </a:rPr>
            </a:br>
            <a:endParaRPr lang="fr-FR" sz="2000" dirty="0" smtClean="0">
              <a:solidFill>
                <a:srgbClr val="000000"/>
              </a:solidFill>
              <a:latin typeface="Helvetica Neue" charset="0"/>
            </a:endParaRPr>
          </a:p>
          <a:p>
            <a:pPr marL="342900" indent="-342900" eaLnBrk="1">
              <a:lnSpc>
                <a:spcPct val="100000"/>
              </a:lnSpc>
              <a:spcBef>
                <a:spcPts val="438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Proposals with </a:t>
            </a:r>
            <a:r>
              <a:rPr lang="en-US" sz="2000" dirty="0"/>
              <a:t>Director’s opinion </a:t>
            </a:r>
            <a:r>
              <a:rPr lang="en-US" sz="2000" dirty="0" smtClean="0"/>
              <a:t>are addressed to the </a:t>
            </a:r>
            <a:r>
              <a:rPr lang="en-US" sz="2000" dirty="0"/>
              <a:t>Bureau, which </a:t>
            </a:r>
            <a:r>
              <a:rPr lang="en-US" sz="2000" dirty="0" smtClean="0"/>
              <a:t>make </a:t>
            </a:r>
            <a:r>
              <a:rPr lang="en-US" sz="2000" dirty="0"/>
              <a:t>decisions in liaison with the Scientific Council</a:t>
            </a:r>
            <a:r>
              <a:rPr lang="en-US" sz="2000" dirty="0" smtClean="0"/>
              <a:t>.</a:t>
            </a:r>
          </a:p>
          <a:p>
            <a:pPr eaLnBrk="1">
              <a:lnSpc>
                <a:spcPct val="100000"/>
              </a:lnSpc>
              <a:spcBef>
                <a:spcPts val="438"/>
              </a:spcBef>
            </a:pPr>
            <a:endParaRPr lang="en-US" sz="2000" dirty="0"/>
          </a:p>
          <a:p>
            <a:pPr eaLnBrk="1">
              <a:lnSpc>
                <a:spcPct val="100000"/>
              </a:lnSpc>
              <a:spcBef>
                <a:spcPts val="438"/>
              </a:spcBef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eaLnBrk="1">
              <a:lnSpc>
                <a:spcPct val="100000"/>
              </a:lnSpc>
              <a:spcBef>
                <a:spcPts val="438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15968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228600" y="22860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400"/>
              </a:spcAft>
            </a:pPr>
            <a:endParaRPr lang="fr-FR" sz="3000" b="1" dirty="0">
              <a:solidFill>
                <a:srgbClr val="000000"/>
              </a:solidFill>
              <a:latin typeface="Helvetica Neue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43784" y="1143000"/>
            <a:ext cx="8686800" cy="4374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438"/>
              </a:spcBef>
            </a:pPr>
            <a:r>
              <a:rPr lang="en-US" sz="2000" dirty="0" smtClean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3398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228600" y="228600"/>
            <a:ext cx="8686440" cy="68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45000"/>
          <a:lstStyle/>
          <a:p>
            <a:pPr>
              <a:lnSpc>
                <a:spcPct val="100000"/>
              </a:lnSpc>
            </a:pPr>
            <a:r>
              <a:rPr lang="en-GB" sz="3000" b="1" strike="noStrike">
                <a:solidFill>
                  <a:srgbClr val="000000"/>
                </a:solidFill>
                <a:latin typeface="Helvetica Neue"/>
                <a:ea typeface="ＭＳ Ｐゴシック"/>
              </a:rPr>
              <a:t>CIMPA’s mission</a:t>
            </a:r>
            <a:endParaRPr/>
          </a:p>
        </p:txBody>
      </p:sp>
      <p:sp>
        <p:nvSpPr>
          <p:cNvPr id="95" name="CustomShape 2"/>
          <p:cNvSpPr/>
          <p:nvPr/>
        </p:nvSpPr>
        <p:spPr>
          <a:xfrm>
            <a:off x="201240" y="1219320"/>
            <a:ext cx="6264360" cy="449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GB" sz="2200" strike="noStrike" dirty="0">
                <a:solidFill>
                  <a:srgbClr val="000000"/>
                </a:solidFill>
                <a:latin typeface="Helvetica Neue"/>
                <a:ea typeface="ＭＳ Ｐゴシック"/>
              </a:rPr>
              <a:t>To promote international cooperation for developing research in </a:t>
            </a:r>
            <a:r>
              <a:rPr lang="en-GB" sz="2200" strike="noStrike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mathematics.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96" name="TextShape 3"/>
          <p:cNvSpPr txBox="1"/>
          <p:nvPr/>
        </p:nvSpPr>
        <p:spPr>
          <a:xfrm>
            <a:off x="5616000" y="3816000"/>
            <a:ext cx="180720" cy="1115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97" name="TextShape 4"/>
          <p:cNvSpPr txBox="1"/>
          <p:nvPr/>
        </p:nvSpPr>
        <p:spPr>
          <a:xfrm>
            <a:off x="432000" y="4320000"/>
            <a:ext cx="7546320" cy="1115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dirty="0">
                <a:latin typeface="Arial"/>
              </a:rPr>
              <a:t>To this end CIMPA organizes </a:t>
            </a:r>
            <a:r>
              <a:rPr lang="en-GB" dirty="0" smtClean="0">
                <a:latin typeface="Arial"/>
              </a:rPr>
              <a:t>Research Schools, </a:t>
            </a:r>
            <a:r>
              <a:rPr lang="en-GB" dirty="0">
                <a:latin typeface="Arial"/>
              </a:rPr>
              <a:t>supports </a:t>
            </a:r>
            <a:r>
              <a:rPr lang="en-GB" dirty="0" smtClean="0">
                <a:latin typeface="Arial"/>
              </a:rPr>
              <a:t>activities </a:t>
            </a:r>
            <a:r>
              <a:rPr lang="en-GB" dirty="0">
                <a:latin typeface="Arial"/>
              </a:rPr>
              <a:t>in </a:t>
            </a:r>
            <a:r>
              <a:rPr lang="en-GB" dirty="0" smtClean="0">
                <a:latin typeface="Arial"/>
              </a:rPr>
              <a:t>partnership with </a:t>
            </a:r>
            <a:r>
              <a:rPr lang="en-GB" dirty="0">
                <a:latin typeface="Arial"/>
              </a:rPr>
              <a:t>continental mathematical </a:t>
            </a:r>
            <a:r>
              <a:rPr lang="en-GB" dirty="0" smtClean="0">
                <a:latin typeface="Arial"/>
              </a:rPr>
              <a:t>societies as well as funding for training in research. </a:t>
            </a:r>
            <a:endParaRPr dirty="0"/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228600" y="228600"/>
            <a:ext cx="8686440" cy="68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45000"/>
          <a:lstStyle/>
          <a:p>
            <a:pPr>
              <a:lnSpc>
                <a:spcPct val="100000"/>
              </a:lnSpc>
            </a:pPr>
            <a:r>
              <a:rPr lang="en-GB" sz="3000" b="1" strike="noStrike">
                <a:solidFill>
                  <a:srgbClr val="000000"/>
                </a:solidFill>
                <a:latin typeface="Helvetica Neue"/>
                <a:ea typeface="ＭＳ Ｐゴシック"/>
              </a:rPr>
              <a:t>CIMPA’s mission</a:t>
            </a:r>
            <a:endParaRPr/>
          </a:p>
        </p:txBody>
      </p:sp>
      <p:sp>
        <p:nvSpPr>
          <p:cNvPr id="99" name="CustomShape 2"/>
          <p:cNvSpPr/>
          <p:nvPr/>
        </p:nvSpPr>
        <p:spPr>
          <a:xfrm>
            <a:off x="1259640" y="1219320"/>
            <a:ext cx="6408360" cy="449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45000"/>
          <a:lstStyle/>
          <a:p>
            <a:pPr algn="just">
              <a:lnSpc>
                <a:spcPct val="100000"/>
              </a:lnSpc>
            </a:pPr>
            <a:endParaRPr sz="2000" dirty="0">
              <a:latin typeface="Helvetica Neue"/>
            </a:endParaRPr>
          </a:p>
          <a:p>
            <a:pPr lvl="1" algn="just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 a </a:t>
            </a:r>
            <a:r>
              <a:rPr lang="en-GB" sz="2000" strike="noStrike" dirty="0">
                <a:solidFill>
                  <a:srgbClr val="000000"/>
                </a:solidFill>
                <a:latin typeface="Helvetica Neue"/>
                <a:ea typeface="ＭＳ Ｐゴシック"/>
              </a:rPr>
              <a:t>main endeavour is to maintain three equilibria: gender, geography and subject,</a:t>
            </a:r>
            <a:endParaRPr sz="2000" dirty="0">
              <a:latin typeface="Helvetica Neue"/>
            </a:endParaRPr>
          </a:p>
          <a:p>
            <a:pPr algn="just">
              <a:lnSpc>
                <a:spcPct val="100000"/>
              </a:lnSpc>
            </a:pPr>
            <a:endParaRPr sz="2000" dirty="0">
              <a:latin typeface="Helvetica Neue"/>
            </a:endParaRPr>
          </a:p>
          <a:p>
            <a:pPr algn="just">
              <a:lnSpc>
                <a:spcPct val="100000"/>
              </a:lnSpc>
            </a:pPr>
            <a:endParaRPr sz="2000" dirty="0">
              <a:latin typeface="Helvetica Neue"/>
            </a:endParaRPr>
          </a:p>
          <a:p>
            <a:pPr lvl="1" algn="just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 proposals </a:t>
            </a:r>
            <a:r>
              <a:rPr lang="en-GB" sz="2000" strike="noStrike" dirty="0">
                <a:solidFill>
                  <a:srgbClr val="000000"/>
                </a:solidFill>
                <a:latin typeface="Helvetica Neue"/>
                <a:ea typeface="ＭＳ Ｐゴシック"/>
              </a:rPr>
              <a:t>in the most mathematically or economically deprived areas are encouraged and will be given </a:t>
            </a:r>
            <a:r>
              <a:rPr lang="en-GB" sz="2000" strike="noStrike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priority,</a:t>
            </a:r>
          </a:p>
          <a:p>
            <a:pPr lvl="1" algn="just">
              <a:lnSpc>
                <a:spcPct val="100000"/>
              </a:lnSpc>
            </a:pPr>
            <a:endParaRPr lang="en-GB" sz="2000" strike="noStrike" dirty="0" smtClean="0">
              <a:solidFill>
                <a:srgbClr val="000000"/>
              </a:solidFill>
              <a:latin typeface="Helvetica Neue"/>
              <a:ea typeface="ＭＳ Ｐゴシック"/>
            </a:endParaRPr>
          </a:p>
          <a:p>
            <a:pPr lvl="1" algn="just">
              <a:lnSpc>
                <a:spcPct val="100000"/>
              </a:lnSpc>
            </a:pPr>
            <a:endParaRPr lang="en-GB" sz="2000" strike="noStrike" dirty="0" smtClean="0">
              <a:solidFill>
                <a:srgbClr val="000000"/>
              </a:solidFill>
              <a:latin typeface="Helvetica Neue"/>
              <a:ea typeface="ＭＳ Ｐゴシック"/>
            </a:endParaRPr>
          </a:p>
          <a:p>
            <a:pPr lvl="1" algn="just">
              <a:buFont typeface="Wingdings" charset="2"/>
              <a:buChar char=""/>
            </a:pPr>
            <a:r>
              <a:rPr lang="en-GB" sz="2000" dirty="0">
                <a:solidFill>
                  <a:srgbClr val="000000"/>
                </a:solidFill>
                <a:latin typeface="Helvetica Neue"/>
                <a:ea typeface="ＭＳ Ｐゴシック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Helvetica Neue"/>
              </a:rPr>
              <a:t>we act where there is a will to further develop mathematics and where a research project is sustainable.</a:t>
            </a:r>
          </a:p>
          <a:p>
            <a:pPr lvl="1" algn="just">
              <a:lnSpc>
                <a:spcPct val="100000"/>
              </a:lnSpc>
              <a:buFont typeface="Wingdings" charset="2"/>
              <a:buChar char=""/>
            </a:pPr>
            <a:endParaRPr sz="2000" dirty="0">
              <a:latin typeface="Helvetica Neue"/>
            </a:endParaRPr>
          </a:p>
          <a:p>
            <a:pPr algn="just">
              <a:lnSpc>
                <a:spcPct val="100000"/>
              </a:lnSpc>
            </a:pPr>
            <a:endParaRPr sz="2000" dirty="0">
              <a:latin typeface="Helvetica Neue"/>
            </a:endParaRPr>
          </a:p>
        </p:txBody>
      </p:sp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228600" y="228600"/>
            <a:ext cx="8686440" cy="68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45000"/>
          <a:lstStyle/>
          <a:p>
            <a:pPr>
              <a:lnSpc>
                <a:spcPct val="100000"/>
              </a:lnSpc>
            </a:pPr>
            <a:r>
              <a:rPr lang="en-GB" sz="3000" b="1" strike="noStrike">
                <a:solidFill>
                  <a:srgbClr val="000000"/>
                </a:solidFill>
                <a:latin typeface="Helvetica Neue"/>
                <a:ea typeface="ＭＳ Ｐゴシック"/>
              </a:rPr>
              <a:t>CIMPA’s history</a:t>
            </a:r>
            <a:endParaRPr/>
          </a:p>
        </p:txBody>
      </p:sp>
      <p:sp>
        <p:nvSpPr>
          <p:cNvPr id="101" name="CustomShape 2"/>
          <p:cNvSpPr/>
          <p:nvPr/>
        </p:nvSpPr>
        <p:spPr>
          <a:xfrm>
            <a:off x="228600" y="1295280"/>
            <a:ext cx="8686440" cy="449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45000"/>
          <a:lstStyle/>
          <a:p>
            <a:pPr algn="just">
              <a:lnSpc>
                <a:spcPct val="100000"/>
              </a:lnSpc>
            </a:pPr>
            <a:r>
              <a:rPr lang="en-GB" sz="2200" strike="noStrike" dirty="0">
                <a:solidFill>
                  <a:srgbClr val="000000"/>
                </a:solidFill>
                <a:latin typeface="Helvetica Neue"/>
                <a:ea typeface="ＭＳ Ｐゴシック"/>
              </a:rPr>
              <a:t>CIMPA is: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  <a:buSzPct val="45000"/>
              <a:buFont typeface="Wingdings" charset="2"/>
              <a:buChar char=""/>
            </a:pPr>
            <a:r>
              <a:rPr lang="en-GB" sz="2000" strike="noStrike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 a </a:t>
            </a:r>
            <a:r>
              <a:rPr lang="en-GB" sz="2000" strike="noStrike" dirty="0">
                <a:solidFill>
                  <a:srgbClr val="000000"/>
                </a:solidFill>
                <a:latin typeface="Helvetica Neue"/>
                <a:ea typeface="ＭＳ Ｐゴシック"/>
              </a:rPr>
              <a:t>non-profit organization created in 1978. Mathematicians working  for mathematicians. Offices in Nice, </a:t>
            </a:r>
            <a:r>
              <a:rPr lang="en-GB" sz="2000" strike="noStrike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France,</a:t>
            </a:r>
            <a:endParaRPr dirty="0"/>
          </a:p>
          <a:p>
            <a:pPr algn="just">
              <a:lnSpc>
                <a:spcPct val="100000"/>
              </a:lnSpc>
            </a:pPr>
            <a:endParaRPr lang="fr-FR" dirty="0" smtClean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  <a:buSzPct val="45000"/>
              <a:buFont typeface="Wingdings" charset="2"/>
              <a:buChar char=""/>
            </a:pPr>
            <a:r>
              <a:rPr lang="en-GB" sz="2000" strike="noStrike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 mainly </a:t>
            </a:r>
            <a:r>
              <a:rPr lang="en-GB" sz="2000" strike="noStrike" dirty="0">
                <a:solidFill>
                  <a:srgbClr val="000000"/>
                </a:solidFill>
                <a:latin typeface="Helvetica Neue"/>
                <a:ea typeface="ＭＳ Ｐゴシック"/>
              </a:rPr>
              <a:t>funded by France. More recently also funded by Spain, Norway and </a:t>
            </a:r>
            <a:r>
              <a:rPr lang="en-GB" sz="2000" strike="noStrike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Switzerland,</a:t>
            </a:r>
          </a:p>
          <a:p>
            <a:pPr algn="just">
              <a:lnSpc>
                <a:spcPct val="100000"/>
              </a:lnSpc>
              <a:buSzPct val="45000"/>
              <a:buFont typeface="Wingdings" charset="2"/>
              <a:buChar char=""/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  <a:buSzPct val="45000"/>
              <a:buFont typeface="Wingdings" charset="2"/>
              <a:buChar char=""/>
            </a:pPr>
            <a:r>
              <a:rPr lang="en-GB" sz="2000" strike="noStrike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 a  category 2 centre of UNESCO since the 90’s.</a:t>
            </a:r>
            <a:endParaRPr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28600" y="22860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400"/>
              </a:spcAft>
            </a:pPr>
            <a:r>
              <a:rPr lang="fr-FR" sz="3000" b="1">
                <a:solidFill>
                  <a:srgbClr val="000000"/>
                </a:solidFill>
                <a:latin typeface="Helvetica Neue" charset="0"/>
              </a:rPr>
              <a:t>CIMPA’s organization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51520" y="980728"/>
            <a:ext cx="8686800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>
            <a:lvl1pPr marL="774700" indent="-6651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438"/>
              </a:spcBef>
            </a:pPr>
            <a:endParaRPr lang="en-US" sz="2200" dirty="0" smtClean="0">
              <a:solidFill>
                <a:srgbClr val="000000"/>
              </a:solidFill>
              <a:latin typeface="Helvetica Neue" charset="0"/>
            </a:endParaRPr>
          </a:p>
          <a:p>
            <a:pPr eaLnBrk="1">
              <a:lnSpc>
                <a:spcPct val="100000"/>
              </a:lnSpc>
              <a:spcBef>
                <a:spcPts val="438"/>
              </a:spcBef>
              <a:buSzPct val="45000"/>
              <a:buFont typeface="Wingdings" charset="0"/>
              <a:buChar char=""/>
            </a:pPr>
            <a:r>
              <a:rPr lang="en-US" sz="1800" dirty="0" smtClean="0">
                <a:solidFill>
                  <a:srgbClr val="000000"/>
                </a:solidFill>
                <a:latin typeface="Helvetica Neue" charset="0"/>
              </a:rPr>
              <a:t>Our General Assembly elects 7 individual members to the Governing Board,</a:t>
            </a:r>
            <a:br>
              <a:rPr lang="en-US" sz="1800" dirty="0" smtClean="0">
                <a:solidFill>
                  <a:srgbClr val="000000"/>
                </a:solidFill>
                <a:latin typeface="Helvetica Neue" charset="0"/>
              </a:rPr>
            </a:br>
            <a:endParaRPr lang="en-US" sz="1800" dirty="0" smtClean="0">
              <a:solidFill>
                <a:srgbClr val="000000"/>
              </a:solidFill>
              <a:latin typeface="Helvetica Neue" charset="0"/>
            </a:endParaRPr>
          </a:p>
          <a:p>
            <a:pPr eaLnBrk="1">
              <a:lnSpc>
                <a:spcPct val="100000"/>
              </a:lnSpc>
              <a:spcBef>
                <a:spcPts val="438"/>
              </a:spcBef>
              <a:buSzPct val="45000"/>
              <a:buFont typeface="Wingdings" charset="0"/>
              <a:buChar char=""/>
            </a:pPr>
            <a:r>
              <a:rPr lang="en-US" sz="1800" dirty="0">
                <a:solidFill>
                  <a:srgbClr val="000000"/>
                </a:solidFill>
                <a:latin typeface="Helvetica Neue" charset="0"/>
              </a:rPr>
              <a:t>I</a:t>
            </a:r>
            <a:r>
              <a:rPr lang="en-US" sz="1800" dirty="0" smtClean="0">
                <a:solidFill>
                  <a:srgbClr val="000000"/>
                </a:solidFill>
                <a:latin typeface="Helvetica Neue" charset="0"/>
              </a:rPr>
              <a:t>nstitutional members are UNESCO</a:t>
            </a:r>
            <a:r>
              <a:rPr lang="en-US" sz="1800" dirty="0">
                <a:solidFill>
                  <a:srgbClr val="000000"/>
                </a:solidFill>
                <a:latin typeface="Helvetica Neue" charset="0"/>
              </a:rPr>
              <a:t>, </a:t>
            </a:r>
            <a:r>
              <a:rPr lang="en-US" sz="1800" dirty="0" smtClean="0">
                <a:solidFill>
                  <a:srgbClr val="000000"/>
                </a:solidFill>
                <a:latin typeface="Helvetica Neue" charset="0"/>
              </a:rPr>
              <a:t>France, Norway </a:t>
            </a:r>
            <a:r>
              <a:rPr lang="en-US" sz="1800" dirty="0">
                <a:solidFill>
                  <a:srgbClr val="000000"/>
                </a:solidFill>
                <a:latin typeface="Helvetica Neue" charset="0"/>
              </a:rPr>
              <a:t>and Spanish Ministries, University of </a:t>
            </a:r>
            <a:r>
              <a:rPr lang="en-US" sz="1800" dirty="0" smtClean="0">
                <a:solidFill>
                  <a:srgbClr val="000000"/>
                </a:solidFill>
                <a:latin typeface="Helvetica Neue" charset="0"/>
              </a:rPr>
              <a:t>Nice and CNRS, </a:t>
            </a:r>
            <a:br>
              <a:rPr lang="en-US" sz="1800" dirty="0" smtClean="0">
                <a:solidFill>
                  <a:srgbClr val="000000"/>
                </a:solidFill>
                <a:latin typeface="Helvetica Neue" charset="0"/>
              </a:rPr>
            </a:br>
            <a:endParaRPr lang="en-US" sz="1800" dirty="0">
              <a:solidFill>
                <a:srgbClr val="000000"/>
              </a:solidFill>
              <a:latin typeface="Helvetica Neue" charset="0"/>
            </a:endParaRPr>
          </a:p>
          <a:p>
            <a:pPr eaLnBrk="1">
              <a:lnSpc>
                <a:spcPct val="100000"/>
              </a:lnSpc>
              <a:spcBef>
                <a:spcPts val="438"/>
              </a:spcBef>
              <a:buSzPct val="45000"/>
              <a:buFont typeface="Wingdings" charset="0"/>
              <a:buChar char=""/>
            </a:pPr>
            <a:r>
              <a:rPr lang="en-US" sz="1800" dirty="0" smtClean="0">
                <a:solidFill>
                  <a:srgbClr val="000000"/>
                </a:solidFill>
                <a:latin typeface="Helvetica Neue" charset="0"/>
              </a:rPr>
              <a:t>The GB elects its 4 member Executive Committee (Bureau in French),</a:t>
            </a:r>
            <a:endParaRPr lang="en-US" sz="1800" dirty="0">
              <a:solidFill>
                <a:srgbClr val="000000"/>
              </a:solidFill>
              <a:latin typeface="Helvetica Neue" charset="0"/>
            </a:endParaRPr>
          </a:p>
          <a:p>
            <a:pPr eaLnBrk="1">
              <a:lnSpc>
                <a:spcPct val="100000"/>
              </a:lnSpc>
              <a:spcBef>
                <a:spcPts val="438"/>
              </a:spcBef>
              <a:buSzPct val="45000"/>
              <a:buFont typeface="Wingdings" charset="0"/>
              <a:buChar char=""/>
            </a:pPr>
            <a:endParaRPr lang="en-US" sz="1800" dirty="0" smtClean="0">
              <a:solidFill>
                <a:srgbClr val="000000"/>
              </a:solidFill>
              <a:latin typeface="Helvetica Neue" charset="0"/>
            </a:endParaRPr>
          </a:p>
          <a:p>
            <a:pPr eaLnBrk="1">
              <a:lnSpc>
                <a:spcPct val="100000"/>
              </a:lnSpc>
              <a:spcBef>
                <a:spcPts val="438"/>
              </a:spcBef>
              <a:buSzPct val="45000"/>
              <a:buFont typeface="Wingdings" charset="0"/>
              <a:buChar char=""/>
            </a:pPr>
            <a:r>
              <a:rPr lang="en-US" sz="1800" dirty="0" smtClean="0">
                <a:solidFill>
                  <a:srgbClr val="000000"/>
                </a:solidFill>
                <a:latin typeface="Helvetica Neue" charset="0"/>
              </a:rPr>
              <a:t>A </a:t>
            </a:r>
            <a:r>
              <a:rPr lang="en-US" sz="1800" dirty="0">
                <a:solidFill>
                  <a:srgbClr val="000000"/>
                </a:solidFill>
                <a:latin typeface="Helvetica Neue" charset="0"/>
              </a:rPr>
              <a:t>Scientific </a:t>
            </a:r>
            <a:r>
              <a:rPr lang="en-US" sz="1800" dirty="0" smtClean="0">
                <a:solidFill>
                  <a:srgbClr val="000000"/>
                </a:solidFill>
                <a:latin typeface="Helvetica Neue" charset="0"/>
              </a:rPr>
              <a:t>Council and </a:t>
            </a:r>
            <a:r>
              <a:rPr lang="en-US" sz="1800" dirty="0">
                <a:solidFill>
                  <a:srgbClr val="000000"/>
                </a:solidFill>
                <a:latin typeface="Helvetica Neue" charset="0"/>
              </a:rPr>
              <a:t>a Steering </a:t>
            </a:r>
            <a:r>
              <a:rPr lang="en-US" sz="1800" dirty="0" smtClean="0">
                <a:solidFill>
                  <a:srgbClr val="000000"/>
                </a:solidFill>
                <a:latin typeface="Helvetica Neue" charset="0"/>
              </a:rPr>
              <a:t>Council,</a:t>
            </a:r>
            <a:endParaRPr lang="en-US" sz="1800" dirty="0">
              <a:solidFill>
                <a:srgbClr val="000000"/>
              </a:solidFill>
              <a:latin typeface="Helvetica Neue" charset="0"/>
            </a:endParaRPr>
          </a:p>
          <a:p>
            <a:pPr eaLnBrk="1">
              <a:lnSpc>
                <a:spcPct val="100000"/>
              </a:lnSpc>
              <a:spcBef>
                <a:spcPts val="438"/>
              </a:spcBef>
              <a:buSzPct val="45000"/>
              <a:buFont typeface="Wingdings" charset="0"/>
              <a:buNone/>
            </a:pPr>
            <a:endParaRPr lang="en-US" sz="1800" dirty="0">
              <a:solidFill>
                <a:srgbClr val="000000"/>
              </a:solidFill>
              <a:latin typeface="Helvetica Neue" charset="0"/>
            </a:endParaRPr>
          </a:p>
          <a:p>
            <a:pPr eaLnBrk="1">
              <a:lnSpc>
                <a:spcPct val="100000"/>
              </a:lnSpc>
              <a:spcBef>
                <a:spcPts val="438"/>
              </a:spcBef>
              <a:buSzPct val="45000"/>
              <a:buFont typeface="Wingdings" charset="0"/>
              <a:buChar char=""/>
            </a:pPr>
            <a:r>
              <a:rPr lang="en-US" sz="1800" dirty="0" smtClean="0">
                <a:solidFill>
                  <a:srgbClr val="000000"/>
                </a:solidFill>
                <a:latin typeface="Helvetica Neue" charset="0"/>
              </a:rPr>
              <a:t>The Director is appointed by the GB, he leads CIMPA with the help of his Management </a:t>
            </a:r>
            <a:r>
              <a:rPr lang="en-US" sz="1800" dirty="0">
                <a:solidFill>
                  <a:srgbClr val="000000"/>
                </a:solidFill>
                <a:latin typeface="Helvetica Neue" charset="0"/>
              </a:rPr>
              <a:t>T</a:t>
            </a:r>
            <a:r>
              <a:rPr lang="en-US" sz="1800" dirty="0" smtClean="0">
                <a:solidFill>
                  <a:srgbClr val="000000"/>
                </a:solidFill>
                <a:latin typeface="Helvetica Neue" charset="0"/>
              </a:rPr>
              <a:t>eam.</a:t>
            </a:r>
          </a:p>
          <a:p>
            <a:pPr marL="109537" indent="0" algn="just" eaLnBrk="1">
              <a:lnSpc>
                <a:spcPct val="100000"/>
              </a:lnSpc>
              <a:spcBef>
                <a:spcPts val="438"/>
              </a:spcBef>
              <a:buSzPct val="45000"/>
            </a:pPr>
            <a:endParaRPr lang="en-US" sz="2000" dirty="0">
              <a:solidFill>
                <a:srgbClr val="000000"/>
              </a:solidFill>
              <a:latin typeface="Helvetica Neue" charset="0"/>
            </a:endParaRPr>
          </a:p>
          <a:p>
            <a:pPr algn="just" eaLnBrk="1">
              <a:lnSpc>
                <a:spcPct val="100000"/>
              </a:lnSpc>
              <a:spcBef>
                <a:spcPts val="438"/>
              </a:spcBef>
              <a:buClrTx/>
              <a:buSzTx/>
              <a:buFontTx/>
              <a:buNone/>
            </a:pPr>
            <a:endParaRPr lang="en-US" sz="2200" dirty="0">
              <a:solidFill>
                <a:srgbClr val="000000"/>
              </a:solidFill>
              <a:latin typeface="Helvetica Neue" charset="0"/>
            </a:endParaRPr>
          </a:p>
          <a:p>
            <a:pPr algn="just" eaLnBrk="1">
              <a:lnSpc>
                <a:spcPct val="100000"/>
              </a:lnSpc>
              <a:spcBef>
                <a:spcPts val="438"/>
              </a:spcBef>
              <a:buClrTx/>
              <a:buSzTx/>
              <a:buFontTx/>
              <a:buNone/>
            </a:pPr>
            <a:endParaRPr lang="en-US" sz="2200" dirty="0">
              <a:solidFill>
                <a:srgbClr val="000000"/>
              </a:solidFill>
              <a:latin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70161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228600" y="228600"/>
            <a:ext cx="8686440" cy="68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45000"/>
          <a:lstStyle/>
          <a:p>
            <a:pPr>
              <a:lnSpc>
                <a:spcPct val="100000"/>
              </a:lnSpc>
            </a:pPr>
            <a:r>
              <a:rPr lang="en-GB" sz="3000" b="1" strike="noStrike">
                <a:solidFill>
                  <a:srgbClr val="000000"/>
                </a:solidFill>
                <a:latin typeface="Helvetica Neue"/>
                <a:ea typeface="ＭＳ Ｐゴシック"/>
              </a:rPr>
              <a:t>CIMPA Research Schools</a:t>
            </a:r>
            <a:endParaRPr/>
          </a:p>
        </p:txBody>
      </p:sp>
      <p:sp>
        <p:nvSpPr>
          <p:cNvPr id="105" name="CustomShape 2"/>
          <p:cNvSpPr/>
          <p:nvPr/>
        </p:nvSpPr>
        <p:spPr>
          <a:xfrm>
            <a:off x="2857680" y="5334120"/>
            <a:ext cx="2593440" cy="4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1440" rIns="90000" bIns="45000"/>
          <a:lstStyle/>
          <a:p>
            <a:pPr>
              <a:lnSpc>
                <a:spcPct val="100000"/>
              </a:lnSpc>
            </a:pPr>
            <a:r>
              <a:rPr lang="en-GB" strike="noStrike">
                <a:solidFill>
                  <a:srgbClr val="FFFFFF"/>
                </a:solidFill>
                <a:latin typeface="Helvetica Neue"/>
                <a:ea typeface="SimSun"/>
              </a:rPr>
              <a:t>OUGADOUGOU - 2009</a:t>
            </a:r>
            <a:endParaRPr/>
          </a:p>
        </p:txBody>
      </p:sp>
      <p:pic>
        <p:nvPicPr>
          <p:cNvPr id="106" name="Image 3"/>
          <p:cNvPicPr/>
          <p:nvPr/>
        </p:nvPicPr>
        <p:blipFill>
          <a:blip r:embed="rId3"/>
          <a:stretch/>
        </p:blipFill>
        <p:spPr>
          <a:xfrm>
            <a:off x="114480" y="1196640"/>
            <a:ext cx="5969520" cy="2433240"/>
          </a:xfrm>
          <a:prstGeom prst="rect">
            <a:avLst/>
          </a:prstGeom>
          <a:ln>
            <a:noFill/>
          </a:ln>
        </p:spPr>
      </p:pic>
      <p:pic>
        <p:nvPicPr>
          <p:cNvPr id="107" name="Image 5"/>
          <p:cNvPicPr/>
          <p:nvPr/>
        </p:nvPicPr>
        <p:blipFill>
          <a:blip r:embed="rId4"/>
          <a:stretch/>
        </p:blipFill>
        <p:spPr>
          <a:xfrm>
            <a:off x="3780000" y="4038840"/>
            <a:ext cx="4137480" cy="1706040"/>
          </a:xfrm>
          <a:prstGeom prst="rect">
            <a:avLst/>
          </a:prstGeom>
          <a:ln>
            <a:noFill/>
          </a:ln>
        </p:spPr>
      </p:pic>
      <p:sp>
        <p:nvSpPr>
          <p:cNvPr id="108" name="CustomShape 3"/>
          <p:cNvSpPr/>
          <p:nvPr/>
        </p:nvSpPr>
        <p:spPr>
          <a:xfrm>
            <a:off x="54360" y="3863880"/>
            <a:ext cx="3659040" cy="61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93000"/>
              </a:lnSpc>
            </a:pPr>
            <a:r>
              <a:rPr lang="en-GB" strike="noStrike">
                <a:solidFill>
                  <a:srgbClr val="000000"/>
                </a:solidFill>
                <a:latin typeface="Arial"/>
                <a:ea typeface="ＭＳ Ｐゴシック"/>
              </a:rPr>
              <a:t>Levy processes and self-similarity</a:t>
            </a:r>
            <a:endParaRPr/>
          </a:p>
          <a:p>
            <a:pPr>
              <a:lnSpc>
                <a:spcPct val="93000"/>
              </a:lnSpc>
            </a:pPr>
            <a:r>
              <a:rPr lang="en-GB" strike="noStrike">
                <a:solidFill>
                  <a:srgbClr val="000000"/>
                </a:solidFill>
                <a:latin typeface="Arial"/>
                <a:ea typeface="ＭＳ Ｐゴシック"/>
              </a:rPr>
              <a:t>Tunis Hammamet Novembre 2013</a:t>
            </a:r>
            <a:endParaRPr/>
          </a:p>
        </p:txBody>
      </p:sp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228600" y="228600"/>
            <a:ext cx="8686440" cy="68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45000"/>
          <a:lstStyle/>
          <a:p>
            <a:pPr>
              <a:lnSpc>
                <a:spcPct val="100000"/>
              </a:lnSpc>
            </a:pPr>
            <a:r>
              <a:rPr lang="en-GB" sz="3000" b="1" strike="noStrike">
                <a:solidFill>
                  <a:srgbClr val="000000"/>
                </a:solidFill>
                <a:latin typeface="Helvetica Neue"/>
                <a:ea typeface="ＭＳ Ｐゴシック"/>
              </a:rPr>
              <a:t>CIMPA Research Schools</a:t>
            </a:r>
            <a:endParaRPr/>
          </a:p>
        </p:txBody>
      </p:sp>
      <p:sp>
        <p:nvSpPr>
          <p:cNvPr id="110" name="CustomShape 2"/>
          <p:cNvSpPr/>
          <p:nvPr/>
        </p:nvSpPr>
        <p:spPr>
          <a:xfrm>
            <a:off x="2857680" y="5334120"/>
            <a:ext cx="2593440" cy="4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1440" rIns="90000" bIns="45000"/>
          <a:lstStyle/>
          <a:p>
            <a:pPr>
              <a:lnSpc>
                <a:spcPct val="100000"/>
              </a:lnSpc>
            </a:pPr>
            <a:r>
              <a:rPr lang="en-GB" strike="noStrike">
                <a:solidFill>
                  <a:srgbClr val="FFFFFF"/>
                </a:solidFill>
                <a:latin typeface="Helvetica Neue"/>
                <a:ea typeface="SimSun"/>
              </a:rPr>
              <a:t>OUGADOUGOU - 2009</a:t>
            </a:r>
            <a:endParaRPr/>
          </a:p>
        </p:txBody>
      </p:sp>
      <p:pic>
        <p:nvPicPr>
          <p:cNvPr id="111" name="Image 3"/>
          <p:cNvPicPr/>
          <p:nvPr/>
        </p:nvPicPr>
        <p:blipFill>
          <a:blip r:embed="rId3"/>
          <a:stretch/>
        </p:blipFill>
        <p:spPr>
          <a:xfrm>
            <a:off x="827640" y="692640"/>
            <a:ext cx="7713360" cy="568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228600" y="228600"/>
            <a:ext cx="8686440" cy="68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000" b="1" strike="noStrike" dirty="0" smtClean="0">
                <a:solidFill>
                  <a:srgbClr val="000000"/>
                </a:solidFill>
                <a:latin typeface="Helvetica Neue"/>
                <a:ea typeface="ＭＳ Ｐゴシック"/>
              </a:rPr>
              <a:t>2015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1"/>
            <a:ext cx="6984776" cy="750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5000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228600" y="22860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400"/>
              </a:spcAft>
            </a:pPr>
            <a:r>
              <a:rPr lang="fr-FR" sz="3000" b="1" dirty="0" smtClean="0">
                <a:solidFill>
                  <a:srgbClr val="000000"/>
                </a:solidFill>
                <a:latin typeface="Helvetica Neue" charset="0"/>
              </a:rPr>
              <a:t>2014</a:t>
            </a:r>
            <a:endParaRPr lang="fr-FR" sz="3000" b="1" dirty="0">
              <a:solidFill>
                <a:srgbClr val="000000"/>
              </a:solidFill>
              <a:latin typeface="Helvetica Neue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31640" y="-264508"/>
            <a:ext cx="6480720" cy="741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47516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3985</TotalTime>
  <Words>950</Words>
  <Application>Microsoft Macintosh PowerPoint</Application>
  <PresentationFormat>Présentation à l'écran (4:3)</PresentationFormat>
  <Paragraphs>143</Paragraphs>
  <Slides>18</Slides>
  <Notes>18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CC</dc:creator>
  <cp:lastModifiedBy>Michel Waldschmidt</cp:lastModifiedBy>
  <cp:revision>44</cp:revision>
  <cp:lastPrinted>2015-01-11T11:41:45Z</cp:lastPrinted>
  <dcterms:created xsi:type="dcterms:W3CDTF">2015-01-31T17:42:04Z</dcterms:created>
  <dcterms:modified xsi:type="dcterms:W3CDTF">2015-01-31T17:44:27Z</dcterms:modified>
</cp:coreProperties>
</file>